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vml" ContentType="application/vnd.openxmlformats-officedocument.vmlDrawing"/>
  <Default Extension="xlsx" ContentType="application/vnd.openxmlformats-officedocument.spreadsheetml.sheet"/>
  <Default Extension="xls" ContentType="application/vnd.ms-excel"/>
  <Default Extension="png" ContentType="image/png"/>
  <Default Extension="emf" ContentType="image/x-emf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3"/>
    <p:sldId id="334" r:id="rId4"/>
    <p:sldId id="259" r:id="rId5"/>
    <p:sldId id="287" r:id="rId6"/>
    <p:sldId id="337" r:id="rId7"/>
    <p:sldId id="338" r:id="rId8"/>
    <p:sldId id="260" r:id="rId9"/>
    <p:sldId id="339" r:id="rId10"/>
    <p:sldId id="340" r:id="rId11"/>
    <p:sldId id="341" r:id="rId12"/>
    <p:sldId id="342" r:id="rId13"/>
    <p:sldId id="344" r:id="rId14"/>
    <p:sldId id="351" r:id="rId15"/>
    <p:sldId id="352" r:id="rId16"/>
    <p:sldId id="354" r:id="rId17"/>
    <p:sldId id="356" r:id="rId18"/>
    <p:sldId id="355" r:id="rId19"/>
    <p:sldId id="345" r:id="rId20"/>
    <p:sldId id="346" r:id="rId21"/>
    <p:sldId id="347" r:id="rId22"/>
    <p:sldId id="348" r:id="rId23"/>
    <p:sldId id="349" r:id="rId24"/>
    <p:sldId id="350" r:id="rId25"/>
    <p:sldId id="2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Fejes, Csilla" initials="FC" lastIdx="2" clrIdx="6"/>
  <p:cmAuthor id="1" name="Kostka, Leah (external - Service)" initials="KL(-S" lastIdx="1" clrIdx="0"/>
  <p:cmAuthor id="2" name="Mawhinney, Jayne (external - Service)" initials="MJ(-S" lastIdx="4" clrIdx="1"/>
  <p:cmAuthor id="3" name="Mucciarelli, Meghan (external - Service)" initials="MM(-S" lastIdx="2" clrIdx="2"/>
  <p:cmAuthor id="4" name="Lehmann, Sonja" initials="LS" lastIdx="10" clrIdx="3"/>
  <p:cmAuthor id="5" name="Carol Mulhall" initials="CM" lastIdx="17" clrIdx="4"/>
  <p:cmAuthor id="6" name="Ronald Moll" initials="RM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81C4"/>
    <a:srgbClr val="0083BF"/>
    <a:srgbClr val="0080FF"/>
    <a:srgbClr val="E2F5F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9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9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customXml" Target="../customXml/item3.xml"/><Relationship Id="rId34" Type="http://schemas.openxmlformats.org/officeDocument/2006/relationships/customXml" Target="../customXml/item2.xml"/><Relationship Id="rId33" Type="http://schemas.openxmlformats.org/officeDocument/2006/relationships/customXml" Target="../customXml/item1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86B37-234F-44EA-A192-4EFF0C88C2BE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EA6C2-CEAC-40DC-8FDC-59CCE29937D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BB694-448C-4181-A31A-02A265A86D10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0B240-A747-482F-966B-966FD87324F9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-Slide_Big-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wheel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9914"/>
            <a:ext cx="12192000" cy="5120640"/>
          </a:xfrm>
          <a:prstGeom prst="rect">
            <a:avLst/>
          </a:prstGeom>
        </p:spPr>
      </p:pic>
      <p:sp>
        <p:nvSpPr>
          <p:cNvPr id="24" name="Freeform: Shape 23"/>
          <p:cNvSpPr/>
          <p:nvPr userDrawn="1"/>
        </p:nvSpPr>
        <p:spPr>
          <a:xfrm rot="16200000">
            <a:off x="817626" y="4293102"/>
            <a:ext cx="109728" cy="1744980"/>
          </a:xfrm>
          <a:custGeom>
            <a:avLst/>
            <a:gdLst>
              <a:gd name="connsiteX0" fmla="*/ 0 w 217170"/>
              <a:gd name="connsiteY0" fmla="*/ 0 h 1744980"/>
              <a:gd name="connsiteX1" fmla="*/ 108585 w 217170"/>
              <a:gd name="connsiteY1" fmla="*/ 0 h 1744980"/>
              <a:gd name="connsiteX2" fmla="*/ 217170 w 217170"/>
              <a:gd name="connsiteY2" fmla="*/ 0 h 1744980"/>
              <a:gd name="connsiteX3" fmla="*/ 217170 w 217170"/>
              <a:gd name="connsiteY3" fmla="*/ 1744980 h 1744980"/>
              <a:gd name="connsiteX4" fmla="*/ 108585 w 217170"/>
              <a:gd name="connsiteY4" fmla="*/ 1744980 h 1744980"/>
              <a:gd name="connsiteX5" fmla="*/ 0 w 217170"/>
              <a:gd name="connsiteY5" fmla="*/ 1744980 h 174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70" h="1744980">
                <a:moveTo>
                  <a:pt x="0" y="0"/>
                </a:moveTo>
                <a:lnTo>
                  <a:pt x="108585" y="0"/>
                </a:lnTo>
                <a:lnTo>
                  <a:pt x="217170" y="0"/>
                </a:lnTo>
                <a:lnTo>
                  <a:pt x="217170" y="1744980"/>
                </a:lnTo>
                <a:lnTo>
                  <a:pt x="108585" y="1744980"/>
                </a:lnTo>
                <a:lnTo>
                  <a:pt x="0" y="17449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3" name="Freeform: Shape 22"/>
          <p:cNvSpPr/>
          <p:nvPr userDrawn="1"/>
        </p:nvSpPr>
        <p:spPr>
          <a:xfrm rot="16200000">
            <a:off x="10719815" y="3748271"/>
            <a:ext cx="109728" cy="2834640"/>
          </a:xfrm>
          <a:custGeom>
            <a:avLst/>
            <a:gdLst>
              <a:gd name="connsiteX0" fmla="*/ 0 w 217170"/>
              <a:gd name="connsiteY0" fmla="*/ 0 h 4183380"/>
              <a:gd name="connsiteX1" fmla="*/ 108585 w 217170"/>
              <a:gd name="connsiteY1" fmla="*/ 0 h 4183380"/>
              <a:gd name="connsiteX2" fmla="*/ 217170 w 217170"/>
              <a:gd name="connsiteY2" fmla="*/ 0 h 4183380"/>
              <a:gd name="connsiteX3" fmla="*/ 217170 w 217170"/>
              <a:gd name="connsiteY3" fmla="*/ 4183380 h 4183380"/>
              <a:gd name="connsiteX4" fmla="*/ 108585 w 217170"/>
              <a:gd name="connsiteY4" fmla="*/ 4183380 h 4183380"/>
              <a:gd name="connsiteX5" fmla="*/ 0 w 217170"/>
              <a:gd name="connsiteY5" fmla="*/ 4183380 h 418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70" h="4183380">
                <a:moveTo>
                  <a:pt x="0" y="0"/>
                </a:moveTo>
                <a:lnTo>
                  <a:pt x="108585" y="0"/>
                </a:lnTo>
                <a:lnTo>
                  <a:pt x="217170" y="0"/>
                </a:lnTo>
                <a:lnTo>
                  <a:pt x="217170" y="4183380"/>
                </a:lnTo>
                <a:lnTo>
                  <a:pt x="108585" y="4183380"/>
                </a:lnTo>
                <a:lnTo>
                  <a:pt x="0" y="4183380"/>
                </a:lnTo>
                <a:close/>
              </a:path>
            </a:pathLst>
          </a:custGeom>
          <a:solidFill>
            <a:srgbClr val="F794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Freeform: Shape 15"/>
          <p:cNvSpPr/>
          <p:nvPr userDrawn="1"/>
        </p:nvSpPr>
        <p:spPr>
          <a:xfrm>
            <a:off x="1055688" y="2565399"/>
            <a:ext cx="8342313" cy="2997200"/>
          </a:xfrm>
          <a:custGeom>
            <a:avLst/>
            <a:gdLst>
              <a:gd name="connsiteX0" fmla="*/ 0 w 8342313"/>
              <a:gd name="connsiteY0" fmla="*/ 2552701 h 2997200"/>
              <a:gd name="connsiteX1" fmla="*/ 8342313 w 8342313"/>
              <a:gd name="connsiteY1" fmla="*/ 2552701 h 2997200"/>
              <a:gd name="connsiteX2" fmla="*/ 8342313 w 8342313"/>
              <a:gd name="connsiteY2" fmla="*/ 2997200 h 2997200"/>
              <a:gd name="connsiteX3" fmla="*/ 0 w 8342313"/>
              <a:gd name="connsiteY3" fmla="*/ 2997200 h 2997200"/>
              <a:gd name="connsiteX4" fmla="*/ 0 w 8342313"/>
              <a:gd name="connsiteY4" fmla="*/ 0 h 2997200"/>
              <a:gd name="connsiteX5" fmla="*/ 8342313 w 8342313"/>
              <a:gd name="connsiteY5" fmla="*/ 0 h 2997200"/>
              <a:gd name="connsiteX6" fmla="*/ 8342313 w 8342313"/>
              <a:gd name="connsiteY6" fmla="*/ 2552700 h 2997200"/>
              <a:gd name="connsiteX7" fmla="*/ 0 w 8342313"/>
              <a:gd name="connsiteY7" fmla="*/ 2552700 h 299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42313" h="2997200">
                <a:moveTo>
                  <a:pt x="0" y="2552701"/>
                </a:moveTo>
                <a:lnTo>
                  <a:pt x="8342313" y="2552701"/>
                </a:lnTo>
                <a:lnTo>
                  <a:pt x="8342313" y="2997200"/>
                </a:lnTo>
                <a:lnTo>
                  <a:pt x="0" y="2997200"/>
                </a:lnTo>
                <a:close/>
                <a:moveTo>
                  <a:pt x="0" y="0"/>
                </a:moveTo>
                <a:lnTo>
                  <a:pt x="8342313" y="0"/>
                </a:lnTo>
                <a:lnTo>
                  <a:pt x="8342313" y="2552700"/>
                </a:lnTo>
                <a:lnTo>
                  <a:pt x="0" y="25527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055687" y="5786359"/>
            <a:ext cx="8342313" cy="403622"/>
          </a:xfrm>
          <a:prstGeom prst="rect">
            <a:avLst/>
          </a:prstGeom>
        </p:spPr>
        <p:txBody>
          <a:bodyPr lIns="288000" tIns="0" rIns="0" bIns="0" anchor="ctr"/>
          <a:lstStyle>
            <a:lvl1pPr marL="0" indent="0" algn="l">
              <a:spcBef>
                <a:spcPts val="0"/>
              </a:spcBef>
              <a:buNone/>
              <a:defRPr sz="1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  <a:endParaRPr lang="en-US" dirty="0"/>
          </a:p>
        </p:txBody>
      </p:sp>
      <p:pic>
        <p:nvPicPr>
          <p:cNvPr id="11" name="Picture 10" descr="MW Logo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276" y="5658892"/>
            <a:ext cx="1253448" cy="658556"/>
          </a:xfrm>
          <a:prstGeom prst="rect">
            <a:avLst/>
          </a:prstGeom>
        </p:spPr>
      </p:pic>
      <p:sp>
        <p:nvSpPr>
          <p:cNvPr id="19" name="Titel 1"/>
          <p:cNvSpPr>
            <a:spLocks noGrp="1"/>
          </p:cNvSpPr>
          <p:nvPr>
            <p:ph type="ctrTitle" hasCustomPrompt="1"/>
          </p:nvPr>
        </p:nvSpPr>
        <p:spPr>
          <a:xfrm>
            <a:off x="1055687" y="2565400"/>
            <a:ext cx="8342313" cy="2997199"/>
          </a:xfrm>
          <a:prstGeom prst="rect">
            <a:avLst/>
          </a:prstGeom>
          <a:solidFill>
            <a:schemeClr val="bg1"/>
          </a:solidFill>
        </p:spPr>
        <p:txBody>
          <a:bodyPr lIns="288000" tIns="234000" rIns="144000" bIns="144000" anchor="t">
            <a:noAutofit/>
          </a:bodyPr>
          <a:lstStyle>
            <a:lvl1pPr algn="l">
              <a:lnSpc>
                <a:spcPct val="90000"/>
              </a:lnSpc>
              <a:defRPr sz="6000"/>
            </a:lvl1pPr>
          </a:lstStyle>
          <a:p>
            <a:r>
              <a:rPr lang="en-US" dirty="0"/>
              <a:t>Maxion Wheels</a:t>
            </a:r>
            <a:br>
              <a:rPr lang="en-US" dirty="0"/>
            </a:br>
            <a:r>
              <a:rPr lang="en-US" dirty="0"/>
              <a:t>Title / Headline</a:t>
            </a:r>
            <a:br>
              <a:rPr lang="en-US" dirty="0"/>
            </a:br>
            <a:r>
              <a:rPr lang="en-US" dirty="0"/>
              <a:t>Presentation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8" name="Rectangle 6"/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2"/>
            <a:ext cx="12192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6477000" y="0"/>
            <a:ext cx="5715000" cy="2222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1200" b="0"/>
            </a:lvl1pPr>
          </a:lstStyle>
          <a:p>
            <a:r>
              <a:rPr lang="en-US" dirty="0"/>
              <a:t>Insert Image Here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6477000" y="2317750"/>
            <a:ext cx="5715000" cy="2222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1200" b="0"/>
            </a:lvl1pPr>
          </a:lstStyle>
          <a:p>
            <a:r>
              <a:rPr lang="en-US" dirty="0"/>
              <a:t>Insert Image Here</a:t>
            </a:r>
            <a:endParaRPr lang="en-US" dirty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477000" y="4635500"/>
            <a:ext cx="5715000" cy="2222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anchor="ctr"/>
          <a:lstStyle>
            <a:lvl1pPr>
              <a:defRPr sz="1200" b="0"/>
            </a:lvl1pPr>
          </a:lstStyle>
          <a:p>
            <a:r>
              <a:rPr lang="en-US" dirty="0"/>
              <a:t>Insert Image Here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 (sentence case)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Agenda_Pic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1"/>
            <a:ext cx="7663814" cy="6858001"/>
          </a:xfrm>
          <a:prstGeom prst="rect">
            <a:avLst/>
          </a:prstGeom>
          <a:solidFill>
            <a:srgbClr val="0083B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2" name="Freeform: Shape 21"/>
          <p:cNvSpPr/>
          <p:nvPr userDrawn="1"/>
        </p:nvSpPr>
        <p:spPr>
          <a:xfrm>
            <a:off x="7663815" y="392430"/>
            <a:ext cx="109728" cy="4183380"/>
          </a:xfrm>
          <a:custGeom>
            <a:avLst/>
            <a:gdLst>
              <a:gd name="connsiteX0" fmla="*/ 0 w 217170"/>
              <a:gd name="connsiteY0" fmla="*/ 0 h 4183380"/>
              <a:gd name="connsiteX1" fmla="*/ 108585 w 217170"/>
              <a:gd name="connsiteY1" fmla="*/ 0 h 4183380"/>
              <a:gd name="connsiteX2" fmla="*/ 217170 w 217170"/>
              <a:gd name="connsiteY2" fmla="*/ 0 h 4183380"/>
              <a:gd name="connsiteX3" fmla="*/ 217170 w 217170"/>
              <a:gd name="connsiteY3" fmla="*/ 4183380 h 4183380"/>
              <a:gd name="connsiteX4" fmla="*/ 108585 w 217170"/>
              <a:gd name="connsiteY4" fmla="*/ 4183380 h 4183380"/>
              <a:gd name="connsiteX5" fmla="*/ 0 w 217170"/>
              <a:gd name="connsiteY5" fmla="*/ 4183380 h 418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70" h="4183380">
                <a:moveTo>
                  <a:pt x="0" y="0"/>
                </a:moveTo>
                <a:lnTo>
                  <a:pt x="108585" y="0"/>
                </a:lnTo>
                <a:lnTo>
                  <a:pt x="217170" y="0"/>
                </a:lnTo>
                <a:lnTo>
                  <a:pt x="217170" y="4183380"/>
                </a:lnTo>
                <a:lnTo>
                  <a:pt x="108585" y="4183380"/>
                </a:lnTo>
                <a:lnTo>
                  <a:pt x="0" y="4183380"/>
                </a:lnTo>
                <a:close/>
              </a:path>
            </a:pathLst>
          </a:custGeom>
          <a:solidFill>
            <a:srgbClr val="F794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Freeform: Shape 20"/>
          <p:cNvSpPr/>
          <p:nvPr userDrawn="1"/>
        </p:nvSpPr>
        <p:spPr>
          <a:xfrm>
            <a:off x="7663815" y="4720590"/>
            <a:ext cx="109728" cy="1744980"/>
          </a:xfrm>
          <a:custGeom>
            <a:avLst/>
            <a:gdLst>
              <a:gd name="connsiteX0" fmla="*/ 0 w 217170"/>
              <a:gd name="connsiteY0" fmla="*/ 0 h 1744980"/>
              <a:gd name="connsiteX1" fmla="*/ 108585 w 217170"/>
              <a:gd name="connsiteY1" fmla="*/ 0 h 1744980"/>
              <a:gd name="connsiteX2" fmla="*/ 217170 w 217170"/>
              <a:gd name="connsiteY2" fmla="*/ 0 h 1744980"/>
              <a:gd name="connsiteX3" fmla="*/ 217170 w 217170"/>
              <a:gd name="connsiteY3" fmla="*/ 1744980 h 1744980"/>
              <a:gd name="connsiteX4" fmla="*/ 108585 w 217170"/>
              <a:gd name="connsiteY4" fmla="*/ 1744980 h 1744980"/>
              <a:gd name="connsiteX5" fmla="*/ 0 w 217170"/>
              <a:gd name="connsiteY5" fmla="*/ 1744980 h 174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70" h="1744980">
                <a:moveTo>
                  <a:pt x="0" y="0"/>
                </a:moveTo>
                <a:lnTo>
                  <a:pt x="108585" y="0"/>
                </a:lnTo>
                <a:lnTo>
                  <a:pt x="217170" y="0"/>
                </a:lnTo>
                <a:lnTo>
                  <a:pt x="217170" y="1744980"/>
                </a:lnTo>
                <a:lnTo>
                  <a:pt x="108585" y="1744980"/>
                </a:lnTo>
                <a:lnTo>
                  <a:pt x="0" y="17449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Title 11"/>
          <p:cNvSpPr>
            <a:spLocks noGrp="1"/>
          </p:cNvSpPr>
          <p:nvPr>
            <p:ph type="title" hasCustomPrompt="1"/>
          </p:nvPr>
        </p:nvSpPr>
        <p:spPr>
          <a:xfrm>
            <a:off x="1243584" y="237744"/>
            <a:ext cx="5959475" cy="1077976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300"/>
              </a:spcAft>
              <a:defRPr sz="3200" b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Agenda</a:t>
            </a:r>
            <a:br>
              <a:rPr lang="en-US" dirty="0"/>
            </a:br>
            <a:r>
              <a:rPr lang="en-US" dirty="0"/>
              <a:t>Slide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243584" y="1717040"/>
            <a:ext cx="5959475" cy="4304665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sz="2400">
                <a:solidFill>
                  <a:schemeClr val="bg1"/>
                </a:solidFill>
              </a:defRPr>
            </a:lvl1pPr>
            <a:lvl2pPr marL="914400" indent="-457200">
              <a:buFont typeface="+mj-lt"/>
              <a:buAutoNum type="arabicPeriod"/>
              <a:defRPr>
                <a:solidFill>
                  <a:schemeClr val="bg1"/>
                </a:solidFill>
              </a:defRPr>
            </a:lvl2pPr>
            <a:lvl3pPr marL="1371600" indent="-457200">
              <a:buFont typeface="+mj-lt"/>
              <a:buAutoNum type="arabicPeriod"/>
              <a:defRPr>
                <a:solidFill>
                  <a:schemeClr val="bg1"/>
                </a:solidFill>
              </a:defRPr>
            </a:lvl3pPr>
            <a:lvl4pPr marL="1714500" indent="-342900">
              <a:buFont typeface="+mj-lt"/>
              <a:buAutoNum type="arabicPeriod"/>
              <a:defRPr>
                <a:solidFill>
                  <a:schemeClr val="bg1"/>
                </a:solidFill>
              </a:defRPr>
            </a:lvl4pPr>
            <a:lvl5pPr marL="2171700" indent="-342900">
              <a:buFont typeface="+mj-lt"/>
              <a:buAutoNum type="arabicPeriod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0"/>
            <a:r>
              <a:rPr lang="en-US" dirty="0"/>
              <a:t>Second agenda item</a:t>
            </a:r>
            <a:endParaRPr lang="en-US" dirty="0"/>
          </a:p>
          <a:p>
            <a:pPr lvl="0"/>
            <a:r>
              <a:rPr lang="en-US" dirty="0"/>
              <a:t>Third agenda item</a:t>
            </a:r>
            <a:endParaRPr lang="en-US" dirty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1"/>
          </p:nvPr>
        </p:nvSpPr>
        <p:spPr>
          <a:xfrm>
            <a:off x="7659140" y="-1"/>
            <a:ext cx="4532860" cy="6858000"/>
          </a:xfrm>
          <a:custGeom>
            <a:avLst/>
            <a:gdLst>
              <a:gd name="connsiteX0" fmla="*/ 0 w 4518660"/>
              <a:gd name="connsiteY0" fmla="*/ 0 h 6858000"/>
              <a:gd name="connsiteX1" fmla="*/ 4518660 w 4518660"/>
              <a:gd name="connsiteY1" fmla="*/ 0 h 6858000"/>
              <a:gd name="connsiteX2" fmla="*/ 4518660 w 4518660"/>
              <a:gd name="connsiteY2" fmla="*/ 6858000 h 6858000"/>
              <a:gd name="connsiteX3" fmla="*/ 0 w 4518660"/>
              <a:gd name="connsiteY3" fmla="*/ 6858000 h 6858000"/>
              <a:gd name="connsiteX4" fmla="*/ 0 w 4518660"/>
              <a:gd name="connsiteY4" fmla="*/ 6465570 h 6858000"/>
              <a:gd name="connsiteX5" fmla="*/ 108585 w 4518660"/>
              <a:gd name="connsiteY5" fmla="*/ 6465570 h 6858000"/>
              <a:gd name="connsiteX6" fmla="*/ 108585 w 4518660"/>
              <a:gd name="connsiteY6" fmla="*/ 4720590 h 6858000"/>
              <a:gd name="connsiteX7" fmla="*/ 0 w 4518660"/>
              <a:gd name="connsiteY7" fmla="*/ 4720590 h 6858000"/>
              <a:gd name="connsiteX8" fmla="*/ 0 w 4518660"/>
              <a:gd name="connsiteY8" fmla="*/ 4575810 h 6858000"/>
              <a:gd name="connsiteX9" fmla="*/ 108585 w 4518660"/>
              <a:gd name="connsiteY9" fmla="*/ 4575810 h 6858000"/>
              <a:gd name="connsiteX10" fmla="*/ 108585 w 4518660"/>
              <a:gd name="connsiteY10" fmla="*/ 392430 h 6858000"/>
              <a:gd name="connsiteX11" fmla="*/ 0 w 4518660"/>
              <a:gd name="connsiteY11" fmla="*/ 3924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18660" h="6858000">
                <a:moveTo>
                  <a:pt x="0" y="0"/>
                </a:moveTo>
                <a:lnTo>
                  <a:pt x="4518660" y="0"/>
                </a:lnTo>
                <a:lnTo>
                  <a:pt x="4518660" y="6858000"/>
                </a:lnTo>
                <a:lnTo>
                  <a:pt x="0" y="6858000"/>
                </a:lnTo>
                <a:lnTo>
                  <a:pt x="0" y="6465570"/>
                </a:lnTo>
                <a:lnTo>
                  <a:pt x="108585" y="6465570"/>
                </a:lnTo>
                <a:lnTo>
                  <a:pt x="108585" y="4720590"/>
                </a:lnTo>
                <a:lnTo>
                  <a:pt x="0" y="4720590"/>
                </a:lnTo>
                <a:lnTo>
                  <a:pt x="0" y="4575810"/>
                </a:lnTo>
                <a:lnTo>
                  <a:pt x="108585" y="4575810"/>
                </a:lnTo>
                <a:lnTo>
                  <a:pt x="108585" y="392430"/>
                </a:lnTo>
                <a:lnTo>
                  <a:pt x="0" y="39243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8610601" y="6390578"/>
            <a:ext cx="331268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27226D-4E1A-4DB4-ACCD-9F12C0BEC055}" type="slidenum">
              <a:rPr lang="en-US" smtClean="0"/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1155680" y="256032"/>
            <a:ext cx="767607" cy="40233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Standard_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946150"/>
            <a:ext cx="12192000" cy="5911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38249" y="1519960"/>
            <a:ext cx="10686999" cy="4556989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Title 8"/>
          <p:cNvSpPr>
            <a:spLocks noGrp="1"/>
          </p:cNvSpPr>
          <p:nvPr>
            <p:ph type="title" hasCustomPrompt="1"/>
          </p:nvPr>
        </p:nvSpPr>
        <p:spPr>
          <a:xfrm>
            <a:off x="1236890" y="193040"/>
            <a:ext cx="9856095" cy="54841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US" dirty="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>
          <a:xfrm>
            <a:off x="1237785" y="6390579"/>
            <a:ext cx="2587457" cy="365125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2" y="6390579"/>
            <a:ext cx="4114800" cy="365125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37785" y="741451"/>
            <a:ext cx="9855200" cy="50165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This is a Subline, which digs deeper in some aspects.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rgbClr val="0083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64261" y="392430"/>
            <a:ext cx="109728" cy="6073140"/>
            <a:chOff x="10736580" y="323850"/>
            <a:chExt cx="109728" cy="6073140"/>
          </a:xfrm>
        </p:grpSpPr>
        <p:sp>
          <p:nvSpPr>
            <p:cNvPr id="16" name="Freeform: Shape 15"/>
            <p:cNvSpPr/>
            <p:nvPr userDrawn="1"/>
          </p:nvSpPr>
          <p:spPr>
            <a:xfrm>
              <a:off x="10736580" y="323850"/>
              <a:ext cx="109728" cy="4183380"/>
            </a:xfrm>
            <a:custGeom>
              <a:avLst/>
              <a:gdLst>
                <a:gd name="connsiteX0" fmla="*/ 0 w 217170"/>
                <a:gd name="connsiteY0" fmla="*/ 0 h 4183380"/>
                <a:gd name="connsiteX1" fmla="*/ 108585 w 217170"/>
                <a:gd name="connsiteY1" fmla="*/ 0 h 4183380"/>
                <a:gd name="connsiteX2" fmla="*/ 217170 w 217170"/>
                <a:gd name="connsiteY2" fmla="*/ 0 h 4183380"/>
                <a:gd name="connsiteX3" fmla="*/ 217170 w 217170"/>
                <a:gd name="connsiteY3" fmla="*/ 4183380 h 4183380"/>
                <a:gd name="connsiteX4" fmla="*/ 108585 w 217170"/>
                <a:gd name="connsiteY4" fmla="*/ 4183380 h 4183380"/>
                <a:gd name="connsiteX5" fmla="*/ 0 w 217170"/>
                <a:gd name="connsiteY5" fmla="*/ 4183380 h 418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70" h="4183380">
                  <a:moveTo>
                    <a:pt x="0" y="0"/>
                  </a:moveTo>
                  <a:lnTo>
                    <a:pt x="108585" y="0"/>
                  </a:lnTo>
                  <a:lnTo>
                    <a:pt x="217170" y="0"/>
                  </a:lnTo>
                  <a:lnTo>
                    <a:pt x="217170" y="4183380"/>
                  </a:lnTo>
                  <a:lnTo>
                    <a:pt x="108585" y="4183380"/>
                  </a:lnTo>
                  <a:lnTo>
                    <a:pt x="0" y="4183380"/>
                  </a:lnTo>
                  <a:close/>
                </a:path>
              </a:pathLst>
            </a:custGeom>
            <a:solidFill>
              <a:srgbClr val="F794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7" name="Freeform: Shape 16"/>
            <p:cNvSpPr/>
            <p:nvPr userDrawn="1"/>
          </p:nvSpPr>
          <p:spPr>
            <a:xfrm>
              <a:off x="10736580" y="4652010"/>
              <a:ext cx="109728" cy="1744980"/>
            </a:xfrm>
            <a:custGeom>
              <a:avLst/>
              <a:gdLst>
                <a:gd name="connsiteX0" fmla="*/ 0 w 217170"/>
                <a:gd name="connsiteY0" fmla="*/ 0 h 1744980"/>
                <a:gd name="connsiteX1" fmla="*/ 108585 w 217170"/>
                <a:gd name="connsiteY1" fmla="*/ 0 h 1744980"/>
                <a:gd name="connsiteX2" fmla="*/ 217170 w 217170"/>
                <a:gd name="connsiteY2" fmla="*/ 0 h 1744980"/>
                <a:gd name="connsiteX3" fmla="*/ 217170 w 217170"/>
                <a:gd name="connsiteY3" fmla="*/ 1744980 h 1744980"/>
                <a:gd name="connsiteX4" fmla="*/ 108585 w 217170"/>
                <a:gd name="connsiteY4" fmla="*/ 1744980 h 1744980"/>
                <a:gd name="connsiteX5" fmla="*/ 0 w 217170"/>
                <a:gd name="connsiteY5" fmla="*/ 1744980 h 174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70" h="1744980">
                  <a:moveTo>
                    <a:pt x="0" y="0"/>
                  </a:moveTo>
                  <a:lnTo>
                    <a:pt x="108585" y="0"/>
                  </a:lnTo>
                  <a:lnTo>
                    <a:pt x="217170" y="0"/>
                  </a:lnTo>
                  <a:lnTo>
                    <a:pt x="217170" y="1744980"/>
                  </a:lnTo>
                  <a:lnTo>
                    <a:pt x="108585" y="1744980"/>
                  </a:lnTo>
                  <a:lnTo>
                    <a:pt x="0" y="174498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8" name="Picture 7" descr="MW Logo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0" y="275329"/>
            <a:ext cx="709146" cy="372582"/>
          </a:xfrm>
          <a:prstGeom prst="rect">
            <a:avLst/>
          </a:prstGeom>
        </p:spPr>
      </p:pic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90579"/>
            <a:ext cx="61912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827226D-4E1A-4DB4-ACCD-9F12C0BEC05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Standard_Subheadline_Big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946150"/>
            <a:ext cx="12192000" cy="5911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38250" y="1519960"/>
            <a:ext cx="6396990" cy="4556989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619125" cy="6858000"/>
          </a:xfrm>
          <a:prstGeom prst="rect">
            <a:avLst/>
          </a:prstGeom>
          <a:solidFill>
            <a:srgbClr val="0083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564261" y="392430"/>
            <a:ext cx="109728" cy="6073140"/>
            <a:chOff x="10736580" y="323850"/>
            <a:chExt cx="109728" cy="6073140"/>
          </a:xfrm>
        </p:grpSpPr>
        <p:sp>
          <p:nvSpPr>
            <p:cNvPr id="10" name="Freeform: Shape 9"/>
            <p:cNvSpPr/>
            <p:nvPr userDrawn="1"/>
          </p:nvSpPr>
          <p:spPr>
            <a:xfrm>
              <a:off x="10736580" y="323850"/>
              <a:ext cx="109728" cy="4183380"/>
            </a:xfrm>
            <a:custGeom>
              <a:avLst/>
              <a:gdLst>
                <a:gd name="connsiteX0" fmla="*/ 0 w 217170"/>
                <a:gd name="connsiteY0" fmla="*/ 0 h 4183380"/>
                <a:gd name="connsiteX1" fmla="*/ 108585 w 217170"/>
                <a:gd name="connsiteY1" fmla="*/ 0 h 4183380"/>
                <a:gd name="connsiteX2" fmla="*/ 217170 w 217170"/>
                <a:gd name="connsiteY2" fmla="*/ 0 h 4183380"/>
                <a:gd name="connsiteX3" fmla="*/ 217170 w 217170"/>
                <a:gd name="connsiteY3" fmla="*/ 4183380 h 4183380"/>
                <a:gd name="connsiteX4" fmla="*/ 108585 w 217170"/>
                <a:gd name="connsiteY4" fmla="*/ 4183380 h 4183380"/>
                <a:gd name="connsiteX5" fmla="*/ 0 w 217170"/>
                <a:gd name="connsiteY5" fmla="*/ 4183380 h 418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70" h="4183380">
                  <a:moveTo>
                    <a:pt x="0" y="0"/>
                  </a:moveTo>
                  <a:lnTo>
                    <a:pt x="108585" y="0"/>
                  </a:lnTo>
                  <a:lnTo>
                    <a:pt x="217170" y="0"/>
                  </a:lnTo>
                  <a:lnTo>
                    <a:pt x="217170" y="4183380"/>
                  </a:lnTo>
                  <a:lnTo>
                    <a:pt x="108585" y="4183380"/>
                  </a:lnTo>
                  <a:lnTo>
                    <a:pt x="0" y="4183380"/>
                  </a:lnTo>
                  <a:close/>
                </a:path>
              </a:pathLst>
            </a:custGeom>
            <a:solidFill>
              <a:srgbClr val="F794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11" name="Freeform: Shape 10"/>
            <p:cNvSpPr/>
            <p:nvPr userDrawn="1"/>
          </p:nvSpPr>
          <p:spPr>
            <a:xfrm>
              <a:off x="10736580" y="4652010"/>
              <a:ext cx="109728" cy="1744980"/>
            </a:xfrm>
            <a:custGeom>
              <a:avLst/>
              <a:gdLst>
                <a:gd name="connsiteX0" fmla="*/ 0 w 217170"/>
                <a:gd name="connsiteY0" fmla="*/ 0 h 1744980"/>
                <a:gd name="connsiteX1" fmla="*/ 108585 w 217170"/>
                <a:gd name="connsiteY1" fmla="*/ 0 h 1744980"/>
                <a:gd name="connsiteX2" fmla="*/ 217170 w 217170"/>
                <a:gd name="connsiteY2" fmla="*/ 0 h 1744980"/>
                <a:gd name="connsiteX3" fmla="*/ 217170 w 217170"/>
                <a:gd name="connsiteY3" fmla="*/ 1744980 h 1744980"/>
                <a:gd name="connsiteX4" fmla="*/ 108585 w 217170"/>
                <a:gd name="connsiteY4" fmla="*/ 1744980 h 1744980"/>
                <a:gd name="connsiteX5" fmla="*/ 0 w 217170"/>
                <a:gd name="connsiteY5" fmla="*/ 1744980 h 174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170" h="1744980">
                  <a:moveTo>
                    <a:pt x="0" y="0"/>
                  </a:moveTo>
                  <a:lnTo>
                    <a:pt x="108585" y="0"/>
                  </a:lnTo>
                  <a:lnTo>
                    <a:pt x="217170" y="0"/>
                  </a:lnTo>
                  <a:lnTo>
                    <a:pt x="217170" y="1744980"/>
                  </a:lnTo>
                  <a:lnTo>
                    <a:pt x="108585" y="1744980"/>
                  </a:lnTo>
                  <a:lnTo>
                    <a:pt x="0" y="174498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sp>
        <p:nvSpPr>
          <p:cNvPr id="15" name="Title 8"/>
          <p:cNvSpPr>
            <a:spLocks noGrp="1"/>
          </p:cNvSpPr>
          <p:nvPr>
            <p:ph type="title" hasCustomPrompt="1"/>
          </p:nvPr>
        </p:nvSpPr>
        <p:spPr>
          <a:xfrm>
            <a:off x="1236890" y="193040"/>
            <a:ext cx="9856095" cy="54841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US" dirty="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>
          <a:xfrm>
            <a:off x="1237785" y="6390579"/>
            <a:ext cx="2587457" cy="365125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2" y="6390579"/>
            <a:ext cx="4114800" cy="365125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7802880" y="946149"/>
            <a:ext cx="4389120" cy="5911850"/>
          </a:xfrm>
          <a:custGeom>
            <a:avLst/>
            <a:gdLst>
              <a:gd name="connsiteX0" fmla="*/ 0 w 4389120"/>
              <a:gd name="connsiteY0" fmla="*/ 0 h 5911850"/>
              <a:gd name="connsiteX1" fmla="*/ 4389120 w 4389120"/>
              <a:gd name="connsiteY1" fmla="*/ 0 h 5911850"/>
              <a:gd name="connsiteX2" fmla="*/ 4389120 w 4389120"/>
              <a:gd name="connsiteY2" fmla="*/ 5911850 h 5911850"/>
              <a:gd name="connsiteX3" fmla="*/ 0 w 4389120"/>
              <a:gd name="connsiteY3" fmla="*/ 5911850 h 5911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5911850">
                <a:moveTo>
                  <a:pt x="0" y="0"/>
                </a:moveTo>
                <a:lnTo>
                  <a:pt x="4389120" y="0"/>
                </a:lnTo>
                <a:lnTo>
                  <a:pt x="4389120" y="5911850"/>
                </a:lnTo>
                <a:lnTo>
                  <a:pt x="0" y="59118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37785" y="741451"/>
            <a:ext cx="6565095" cy="50165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This is a Subline, which digs in a bit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  <p:pic>
        <p:nvPicPr>
          <p:cNvPr id="16" name="Picture 15" descr="MW Logo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0" y="275329"/>
            <a:ext cx="709146" cy="372582"/>
          </a:xfrm>
          <a:prstGeom prst="rect">
            <a:avLst/>
          </a:prstGeom>
        </p:spPr>
      </p:pic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390579"/>
            <a:ext cx="61912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827226D-4E1A-4DB4-ACCD-9F12C0BEC05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VIDER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6200000">
            <a:off x="472980" y="5269452"/>
            <a:ext cx="109728" cy="1055687"/>
          </a:xfrm>
          <a:custGeom>
            <a:avLst/>
            <a:gdLst>
              <a:gd name="connsiteX0" fmla="*/ 0 w 217170"/>
              <a:gd name="connsiteY0" fmla="*/ 0 h 1744980"/>
              <a:gd name="connsiteX1" fmla="*/ 108585 w 217170"/>
              <a:gd name="connsiteY1" fmla="*/ 0 h 1744980"/>
              <a:gd name="connsiteX2" fmla="*/ 217170 w 217170"/>
              <a:gd name="connsiteY2" fmla="*/ 0 h 1744980"/>
              <a:gd name="connsiteX3" fmla="*/ 217170 w 217170"/>
              <a:gd name="connsiteY3" fmla="*/ 1744980 h 1744980"/>
              <a:gd name="connsiteX4" fmla="*/ 108585 w 217170"/>
              <a:gd name="connsiteY4" fmla="*/ 1744980 h 1744980"/>
              <a:gd name="connsiteX5" fmla="*/ 0 w 217170"/>
              <a:gd name="connsiteY5" fmla="*/ 1744980 h 174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70" h="1744980">
                <a:moveTo>
                  <a:pt x="0" y="0"/>
                </a:moveTo>
                <a:lnTo>
                  <a:pt x="108585" y="0"/>
                </a:lnTo>
                <a:lnTo>
                  <a:pt x="217170" y="0"/>
                </a:lnTo>
                <a:lnTo>
                  <a:pt x="217170" y="1744980"/>
                </a:lnTo>
                <a:lnTo>
                  <a:pt x="108585" y="1744980"/>
                </a:lnTo>
                <a:lnTo>
                  <a:pt x="0" y="17449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Freeform: Shape 12"/>
          <p:cNvSpPr/>
          <p:nvPr userDrawn="1"/>
        </p:nvSpPr>
        <p:spPr>
          <a:xfrm rot="16200000">
            <a:off x="10740135" y="4400295"/>
            <a:ext cx="109728" cy="2793999"/>
          </a:xfrm>
          <a:custGeom>
            <a:avLst/>
            <a:gdLst>
              <a:gd name="connsiteX0" fmla="*/ 0 w 217170"/>
              <a:gd name="connsiteY0" fmla="*/ 0 h 4183380"/>
              <a:gd name="connsiteX1" fmla="*/ 108585 w 217170"/>
              <a:gd name="connsiteY1" fmla="*/ 0 h 4183380"/>
              <a:gd name="connsiteX2" fmla="*/ 217170 w 217170"/>
              <a:gd name="connsiteY2" fmla="*/ 0 h 4183380"/>
              <a:gd name="connsiteX3" fmla="*/ 217170 w 217170"/>
              <a:gd name="connsiteY3" fmla="*/ 4183380 h 4183380"/>
              <a:gd name="connsiteX4" fmla="*/ 108585 w 217170"/>
              <a:gd name="connsiteY4" fmla="*/ 4183380 h 4183380"/>
              <a:gd name="connsiteX5" fmla="*/ 0 w 217170"/>
              <a:gd name="connsiteY5" fmla="*/ 4183380 h 418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70" h="4183380">
                <a:moveTo>
                  <a:pt x="0" y="0"/>
                </a:moveTo>
                <a:lnTo>
                  <a:pt x="108585" y="0"/>
                </a:lnTo>
                <a:lnTo>
                  <a:pt x="217170" y="0"/>
                </a:lnTo>
                <a:lnTo>
                  <a:pt x="217170" y="4183380"/>
                </a:lnTo>
                <a:lnTo>
                  <a:pt x="108585" y="4183380"/>
                </a:lnTo>
                <a:lnTo>
                  <a:pt x="0" y="4183380"/>
                </a:lnTo>
                <a:close/>
              </a:path>
            </a:pathLst>
          </a:custGeom>
          <a:solidFill>
            <a:srgbClr val="F794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1155680" y="256032"/>
            <a:ext cx="767607" cy="402336"/>
          </a:xfrm>
          <a:prstGeom prst="rect">
            <a:avLst/>
          </a:prstGeom>
        </p:spPr>
      </p:pic>
      <p:sp>
        <p:nvSpPr>
          <p:cNvPr id="4" name="Freeform: Shape 3"/>
          <p:cNvSpPr/>
          <p:nvPr userDrawn="1"/>
        </p:nvSpPr>
        <p:spPr>
          <a:xfrm>
            <a:off x="0" y="0"/>
            <a:ext cx="12191999" cy="5742429"/>
          </a:xfrm>
          <a:custGeom>
            <a:avLst/>
            <a:gdLst>
              <a:gd name="connsiteX0" fmla="*/ 0 w 12191999"/>
              <a:gd name="connsiteY0" fmla="*/ 0 h 5742429"/>
              <a:gd name="connsiteX1" fmla="*/ 12191999 w 12191999"/>
              <a:gd name="connsiteY1" fmla="*/ 0 h 5742429"/>
              <a:gd name="connsiteX2" fmla="*/ 12191999 w 12191999"/>
              <a:gd name="connsiteY2" fmla="*/ 5742429 h 5742429"/>
              <a:gd name="connsiteX3" fmla="*/ 9398000 w 12191999"/>
              <a:gd name="connsiteY3" fmla="*/ 5742429 h 5742429"/>
              <a:gd name="connsiteX4" fmla="*/ 9398000 w 12191999"/>
              <a:gd name="connsiteY4" fmla="*/ 4673600 h 5742429"/>
              <a:gd name="connsiteX5" fmla="*/ 1055687 w 12191999"/>
              <a:gd name="connsiteY5" fmla="*/ 4673600 h 5742429"/>
              <a:gd name="connsiteX6" fmla="*/ 1055687 w 12191999"/>
              <a:gd name="connsiteY6" fmla="*/ 5742429 h 5742429"/>
              <a:gd name="connsiteX7" fmla="*/ 0 w 12191999"/>
              <a:gd name="connsiteY7" fmla="*/ 5742429 h 5742429"/>
              <a:gd name="connsiteX8" fmla="*/ 0 w 12191999"/>
              <a:gd name="connsiteY8" fmla="*/ 0 h 574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5742429">
                <a:moveTo>
                  <a:pt x="0" y="0"/>
                </a:moveTo>
                <a:lnTo>
                  <a:pt x="12191999" y="0"/>
                </a:lnTo>
                <a:lnTo>
                  <a:pt x="12191999" y="5742429"/>
                </a:lnTo>
                <a:lnTo>
                  <a:pt x="9398000" y="5742429"/>
                </a:lnTo>
                <a:lnTo>
                  <a:pt x="9398000" y="4673600"/>
                </a:lnTo>
                <a:lnTo>
                  <a:pt x="1055687" y="4673600"/>
                </a:lnTo>
                <a:lnTo>
                  <a:pt x="1055687" y="5742429"/>
                </a:lnTo>
                <a:lnTo>
                  <a:pt x="0" y="5742429"/>
                </a:lnTo>
                <a:lnTo>
                  <a:pt x="0" y="0"/>
                </a:lnTo>
                <a:close/>
              </a:path>
            </a:pathLst>
          </a:custGeom>
          <a:solidFill>
            <a:srgbClr val="0083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ctrTitle" hasCustomPrompt="1"/>
          </p:nvPr>
        </p:nvSpPr>
        <p:spPr>
          <a:xfrm>
            <a:off x="1055687" y="4673600"/>
            <a:ext cx="8342313" cy="1178560"/>
          </a:xfrm>
          <a:prstGeom prst="rect">
            <a:avLst/>
          </a:prstGeom>
          <a:solidFill>
            <a:schemeClr val="bg1"/>
          </a:solidFill>
        </p:spPr>
        <p:txBody>
          <a:bodyPr lIns="288000" tIns="234000" rIns="144000" bIns="144000" anchor="t">
            <a:noAutofit/>
          </a:bodyPr>
          <a:lstStyle>
            <a:lvl1pPr algn="l">
              <a:lnSpc>
                <a:spcPct val="9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VIDER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6200000">
            <a:off x="472980" y="5269452"/>
            <a:ext cx="109728" cy="1055687"/>
          </a:xfrm>
          <a:custGeom>
            <a:avLst/>
            <a:gdLst>
              <a:gd name="connsiteX0" fmla="*/ 0 w 217170"/>
              <a:gd name="connsiteY0" fmla="*/ 0 h 1744980"/>
              <a:gd name="connsiteX1" fmla="*/ 108585 w 217170"/>
              <a:gd name="connsiteY1" fmla="*/ 0 h 1744980"/>
              <a:gd name="connsiteX2" fmla="*/ 217170 w 217170"/>
              <a:gd name="connsiteY2" fmla="*/ 0 h 1744980"/>
              <a:gd name="connsiteX3" fmla="*/ 217170 w 217170"/>
              <a:gd name="connsiteY3" fmla="*/ 1744980 h 1744980"/>
              <a:gd name="connsiteX4" fmla="*/ 108585 w 217170"/>
              <a:gd name="connsiteY4" fmla="*/ 1744980 h 1744980"/>
              <a:gd name="connsiteX5" fmla="*/ 0 w 217170"/>
              <a:gd name="connsiteY5" fmla="*/ 1744980 h 174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70" h="1744980">
                <a:moveTo>
                  <a:pt x="0" y="0"/>
                </a:moveTo>
                <a:lnTo>
                  <a:pt x="108585" y="0"/>
                </a:lnTo>
                <a:lnTo>
                  <a:pt x="217170" y="0"/>
                </a:lnTo>
                <a:lnTo>
                  <a:pt x="217170" y="1744980"/>
                </a:lnTo>
                <a:lnTo>
                  <a:pt x="108585" y="1744980"/>
                </a:lnTo>
                <a:lnTo>
                  <a:pt x="0" y="17449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Freeform: Shape 12"/>
          <p:cNvSpPr/>
          <p:nvPr userDrawn="1"/>
        </p:nvSpPr>
        <p:spPr>
          <a:xfrm rot="16200000">
            <a:off x="10740135" y="4400295"/>
            <a:ext cx="109728" cy="2793999"/>
          </a:xfrm>
          <a:custGeom>
            <a:avLst/>
            <a:gdLst>
              <a:gd name="connsiteX0" fmla="*/ 0 w 217170"/>
              <a:gd name="connsiteY0" fmla="*/ 0 h 4183380"/>
              <a:gd name="connsiteX1" fmla="*/ 108585 w 217170"/>
              <a:gd name="connsiteY1" fmla="*/ 0 h 4183380"/>
              <a:gd name="connsiteX2" fmla="*/ 217170 w 217170"/>
              <a:gd name="connsiteY2" fmla="*/ 0 h 4183380"/>
              <a:gd name="connsiteX3" fmla="*/ 217170 w 217170"/>
              <a:gd name="connsiteY3" fmla="*/ 4183380 h 4183380"/>
              <a:gd name="connsiteX4" fmla="*/ 108585 w 217170"/>
              <a:gd name="connsiteY4" fmla="*/ 4183380 h 4183380"/>
              <a:gd name="connsiteX5" fmla="*/ 0 w 217170"/>
              <a:gd name="connsiteY5" fmla="*/ 4183380 h 418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70" h="4183380">
                <a:moveTo>
                  <a:pt x="0" y="0"/>
                </a:moveTo>
                <a:lnTo>
                  <a:pt x="108585" y="0"/>
                </a:lnTo>
                <a:lnTo>
                  <a:pt x="217170" y="0"/>
                </a:lnTo>
                <a:lnTo>
                  <a:pt x="217170" y="4183380"/>
                </a:lnTo>
                <a:lnTo>
                  <a:pt x="108585" y="4183380"/>
                </a:lnTo>
                <a:lnTo>
                  <a:pt x="0" y="4183380"/>
                </a:lnTo>
                <a:close/>
              </a:path>
            </a:pathLst>
          </a:custGeom>
          <a:solidFill>
            <a:srgbClr val="0083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1155680" y="256032"/>
            <a:ext cx="767607" cy="402336"/>
          </a:xfrm>
          <a:prstGeom prst="rect">
            <a:avLst/>
          </a:prstGeom>
        </p:spPr>
      </p:pic>
      <p:sp>
        <p:nvSpPr>
          <p:cNvPr id="4" name="Freeform: Shape 3"/>
          <p:cNvSpPr/>
          <p:nvPr userDrawn="1"/>
        </p:nvSpPr>
        <p:spPr>
          <a:xfrm>
            <a:off x="0" y="0"/>
            <a:ext cx="12191999" cy="5742429"/>
          </a:xfrm>
          <a:custGeom>
            <a:avLst/>
            <a:gdLst>
              <a:gd name="connsiteX0" fmla="*/ 0 w 12191999"/>
              <a:gd name="connsiteY0" fmla="*/ 0 h 5742429"/>
              <a:gd name="connsiteX1" fmla="*/ 12191999 w 12191999"/>
              <a:gd name="connsiteY1" fmla="*/ 0 h 5742429"/>
              <a:gd name="connsiteX2" fmla="*/ 12191999 w 12191999"/>
              <a:gd name="connsiteY2" fmla="*/ 5742429 h 5742429"/>
              <a:gd name="connsiteX3" fmla="*/ 9398000 w 12191999"/>
              <a:gd name="connsiteY3" fmla="*/ 5742429 h 5742429"/>
              <a:gd name="connsiteX4" fmla="*/ 9398000 w 12191999"/>
              <a:gd name="connsiteY4" fmla="*/ 4673600 h 5742429"/>
              <a:gd name="connsiteX5" fmla="*/ 1055687 w 12191999"/>
              <a:gd name="connsiteY5" fmla="*/ 4673600 h 5742429"/>
              <a:gd name="connsiteX6" fmla="*/ 1055687 w 12191999"/>
              <a:gd name="connsiteY6" fmla="*/ 5742429 h 5742429"/>
              <a:gd name="connsiteX7" fmla="*/ 0 w 12191999"/>
              <a:gd name="connsiteY7" fmla="*/ 5742429 h 5742429"/>
              <a:gd name="connsiteX8" fmla="*/ 0 w 12191999"/>
              <a:gd name="connsiteY8" fmla="*/ 0 h 574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5742429">
                <a:moveTo>
                  <a:pt x="0" y="0"/>
                </a:moveTo>
                <a:lnTo>
                  <a:pt x="12191999" y="0"/>
                </a:lnTo>
                <a:lnTo>
                  <a:pt x="12191999" y="5742429"/>
                </a:lnTo>
                <a:lnTo>
                  <a:pt x="9398000" y="5742429"/>
                </a:lnTo>
                <a:lnTo>
                  <a:pt x="9398000" y="4673600"/>
                </a:lnTo>
                <a:lnTo>
                  <a:pt x="1055687" y="4673600"/>
                </a:lnTo>
                <a:lnTo>
                  <a:pt x="1055687" y="5742429"/>
                </a:lnTo>
                <a:lnTo>
                  <a:pt x="0" y="57424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ctrTitle" hasCustomPrompt="1"/>
          </p:nvPr>
        </p:nvSpPr>
        <p:spPr>
          <a:xfrm>
            <a:off x="1055687" y="4673600"/>
            <a:ext cx="8342313" cy="1178560"/>
          </a:xfrm>
          <a:prstGeom prst="rect">
            <a:avLst/>
          </a:prstGeom>
          <a:solidFill>
            <a:schemeClr val="bg1"/>
          </a:solidFill>
        </p:spPr>
        <p:txBody>
          <a:bodyPr lIns="288000" tIns="234000" rIns="144000" bIns="144000" anchor="t">
            <a:noAutofit/>
          </a:bodyPr>
          <a:lstStyle>
            <a:lvl1pPr algn="l">
              <a:lnSpc>
                <a:spcPct val="9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VIDER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6200000">
            <a:off x="472980" y="5269452"/>
            <a:ext cx="109728" cy="1055687"/>
          </a:xfrm>
          <a:custGeom>
            <a:avLst/>
            <a:gdLst>
              <a:gd name="connsiteX0" fmla="*/ 0 w 217170"/>
              <a:gd name="connsiteY0" fmla="*/ 0 h 1744980"/>
              <a:gd name="connsiteX1" fmla="*/ 108585 w 217170"/>
              <a:gd name="connsiteY1" fmla="*/ 0 h 1744980"/>
              <a:gd name="connsiteX2" fmla="*/ 217170 w 217170"/>
              <a:gd name="connsiteY2" fmla="*/ 0 h 1744980"/>
              <a:gd name="connsiteX3" fmla="*/ 217170 w 217170"/>
              <a:gd name="connsiteY3" fmla="*/ 1744980 h 1744980"/>
              <a:gd name="connsiteX4" fmla="*/ 108585 w 217170"/>
              <a:gd name="connsiteY4" fmla="*/ 1744980 h 1744980"/>
              <a:gd name="connsiteX5" fmla="*/ 0 w 217170"/>
              <a:gd name="connsiteY5" fmla="*/ 1744980 h 1744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70" h="1744980">
                <a:moveTo>
                  <a:pt x="0" y="0"/>
                </a:moveTo>
                <a:lnTo>
                  <a:pt x="108585" y="0"/>
                </a:lnTo>
                <a:lnTo>
                  <a:pt x="217170" y="0"/>
                </a:lnTo>
                <a:lnTo>
                  <a:pt x="217170" y="1744980"/>
                </a:lnTo>
                <a:lnTo>
                  <a:pt x="108585" y="1744980"/>
                </a:lnTo>
                <a:lnTo>
                  <a:pt x="0" y="17449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Freeform: Shape 12"/>
          <p:cNvSpPr/>
          <p:nvPr userDrawn="1"/>
        </p:nvSpPr>
        <p:spPr>
          <a:xfrm rot="16200000">
            <a:off x="10740135" y="4400295"/>
            <a:ext cx="109728" cy="2793999"/>
          </a:xfrm>
          <a:custGeom>
            <a:avLst/>
            <a:gdLst>
              <a:gd name="connsiteX0" fmla="*/ 0 w 217170"/>
              <a:gd name="connsiteY0" fmla="*/ 0 h 4183380"/>
              <a:gd name="connsiteX1" fmla="*/ 108585 w 217170"/>
              <a:gd name="connsiteY1" fmla="*/ 0 h 4183380"/>
              <a:gd name="connsiteX2" fmla="*/ 217170 w 217170"/>
              <a:gd name="connsiteY2" fmla="*/ 0 h 4183380"/>
              <a:gd name="connsiteX3" fmla="*/ 217170 w 217170"/>
              <a:gd name="connsiteY3" fmla="*/ 4183380 h 4183380"/>
              <a:gd name="connsiteX4" fmla="*/ 108585 w 217170"/>
              <a:gd name="connsiteY4" fmla="*/ 4183380 h 4183380"/>
              <a:gd name="connsiteX5" fmla="*/ 0 w 217170"/>
              <a:gd name="connsiteY5" fmla="*/ 4183380 h 418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170" h="4183380">
                <a:moveTo>
                  <a:pt x="0" y="0"/>
                </a:moveTo>
                <a:lnTo>
                  <a:pt x="108585" y="0"/>
                </a:lnTo>
                <a:lnTo>
                  <a:pt x="217170" y="0"/>
                </a:lnTo>
                <a:lnTo>
                  <a:pt x="217170" y="4183380"/>
                </a:lnTo>
                <a:lnTo>
                  <a:pt x="108585" y="4183380"/>
                </a:lnTo>
                <a:lnTo>
                  <a:pt x="0" y="4183380"/>
                </a:lnTo>
                <a:close/>
              </a:path>
            </a:pathLst>
          </a:custGeom>
          <a:solidFill>
            <a:srgbClr val="0083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1155680" y="256032"/>
            <a:ext cx="767607" cy="402336"/>
          </a:xfrm>
          <a:prstGeom prst="rect">
            <a:avLst/>
          </a:prstGeom>
        </p:spPr>
      </p:pic>
      <p:sp>
        <p:nvSpPr>
          <p:cNvPr id="4" name="Freeform: Shape 3"/>
          <p:cNvSpPr/>
          <p:nvPr userDrawn="1"/>
        </p:nvSpPr>
        <p:spPr>
          <a:xfrm>
            <a:off x="0" y="0"/>
            <a:ext cx="12191999" cy="5742429"/>
          </a:xfrm>
          <a:custGeom>
            <a:avLst/>
            <a:gdLst>
              <a:gd name="connsiteX0" fmla="*/ 0 w 12191999"/>
              <a:gd name="connsiteY0" fmla="*/ 0 h 5742429"/>
              <a:gd name="connsiteX1" fmla="*/ 12191999 w 12191999"/>
              <a:gd name="connsiteY1" fmla="*/ 0 h 5742429"/>
              <a:gd name="connsiteX2" fmla="*/ 12191999 w 12191999"/>
              <a:gd name="connsiteY2" fmla="*/ 5742429 h 5742429"/>
              <a:gd name="connsiteX3" fmla="*/ 9398000 w 12191999"/>
              <a:gd name="connsiteY3" fmla="*/ 5742429 h 5742429"/>
              <a:gd name="connsiteX4" fmla="*/ 9398000 w 12191999"/>
              <a:gd name="connsiteY4" fmla="*/ 4673600 h 5742429"/>
              <a:gd name="connsiteX5" fmla="*/ 1055687 w 12191999"/>
              <a:gd name="connsiteY5" fmla="*/ 4673600 h 5742429"/>
              <a:gd name="connsiteX6" fmla="*/ 1055687 w 12191999"/>
              <a:gd name="connsiteY6" fmla="*/ 5742429 h 5742429"/>
              <a:gd name="connsiteX7" fmla="*/ 0 w 12191999"/>
              <a:gd name="connsiteY7" fmla="*/ 5742429 h 5742429"/>
              <a:gd name="connsiteX8" fmla="*/ 0 w 12191999"/>
              <a:gd name="connsiteY8" fmla="*/ 0 h 5742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5742429">
                <a:moveTo>
                  <a:pt x="0" y="0"/>
                </a:moveTo>
                <a:lnTo>
                  <a:pt x="12191999" y="0"/>
                </a:lnTo>
                <a:lnTo>
                  <a:pt x="12191999" y="5742429"/>
                </a:lnTo>
                <a:lnTo>
                  <a:pt x="9398000" y="5742429"/>
                </a:lnTo>
                <a:lnTo>
                  <a:pt x="9398000" y="4673600"/>
                </a:lnTo>
                <a:lnTo>
                  <a:pt x="1055687" y="4673600"/>
                </a:lnTo>
                <a:lnTo>
                  <a:pt x="1055687" y="5742429"/>
                </a:lnTo>
                <a:lnTo>
                  <a:pt x="0" y="5742429"/>
                </a:lnTo>
                <a:lnTo>
                  <a:pt x="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ctrTitle" hasCustomPrompt="1"/>
          </p:nvPr>
        </p:nvSpPr>
        <p:spPr>
          <a:xfrm>
            <a:off x="1055687" y="4673600"/>
            <a:ext cx="8342313" cy="1178560"/>
          </a:xfrm>
          <a:prstGeom prst="rect">
            <a:avLst/>
          </a:prstGeom>
          <a:solidFill>
            <a:schemeClr val="bg1"/>
          </a:solidFill>
        </p:spPr>
        <p:txBody>
          <a:bodyPr lIns="288000" tIns="234000" rIns="144000" bIns="144000" anchor="t">
            <a:noAutofit/>
          </a:bodyPr>
          <a:lstStyle>
            <a:lvl1pPr algn="l">
              <a:lnSpc>
                <a:spcPct val="90000"/>
              </a:lnSpc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losing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3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0" name="Picture 9" descr="A black and white logo&#10;&#10;Description automatically generate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42" y="2450972"/>
            <a:ext cx="9385116" cy="19560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aseline="0">
                <a:solidFill>
                  <a:srgbClr val="0A1D3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7325" indent="-187325">
              <a:defRPr/>
            </a:lvl1pPr>
            <a:lvl2pPr marL="536575" indent="-176530">
              <a:defRPr/>
            </a:lvl2pPr>
            <a:lvl3pPr marL="889000" indent="-170180">
              <a:defRPr/>
            </a:lvl3pPr>
            <a:lvl4pPr marL="1256030" indent="-182880">
              <a:defRPr/>
            </a:lvl4pPr>
            <a:lvl5pPr marL="1600200" indent="-174625"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13FA-6531-0245-A446-9EAD81E0D53B}" type="datetime1">
              <a:rPr lang="en-GB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785" y="6356350"/>
            <a:ext cx="25874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599" y="6356349"/>
            <a:ext cx="32189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827226D-4E1A-4DB4-ACCD-9F12C0BEC0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entury Gothic" panose="020B0502020202020204" pitchFamily="34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package" Target="../embeddings/Workbook3.xlsx"/><Relationship Id="rId4" Type="http://schemas.openxmlformats.org/officeDocument/2006/relationships/image" Target="../media/image18.png"/><Relationship Id="rId3" Type="http://schemas.openxmlformats.org/officeDocument/2006/relationships/oleObject" Target="../embeddings/Workbook2.xls"/><Relationship Id="rId2" Type="http://schemas.openxmlformats.org/officeDocument/2006/relationships/image" Target="../media/image17.png"/><Relationship Id="rId1" Type="http://schemas.openxmlformats.org/officeDocument/2006/relationships/package" Target="../embeddings/Workbook1.xlsx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3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4000" b="1">
                <a:latin typeface="Century Gothic Bold" panose="020B0502020202020204" charset="0"/>
                <a:cs typeface="Century Gothic Bold" panose="020B0502020202020204" charset="0"/>
              </a:rPr>
              <a:t>SAP</a:t>
            </a:r>
            <a:r>
              <a:rPr lang="tr-TR" altLang="en-US" sz="4000" b="1">
                <a:latin typeface="Century Gothic Bold" panose="020B0502020202020204" charset="0"/>
                <a:cs typeface="Century Gothic Bold" panose="020B0502020202020204" charset="0"/>
              </a:rPr>
              <a:t> Global Access Management </a:t>
            </a:r>
            <a:r>
              <a:rPr lang="en-US" altLang="en-US" sz="4000" b="1">
                <a:latin typeface="Century Gothic Bold" panose="020B0502020202020204" charset="0"/>
                <a:cs typeface="Century Gothic Bold" panose="020B0502020202020204" charset="0"/>
              </a:rPr>
              <a:t>Project - Focus Groups Kickoff</a:t>
            </a:r>
            <a:endParaRPr lang="en-US" altLang="en-US" sz="4000" b="1">
              <a:latin typeface="Century Gothic Bold" panose="020B0502020202020204" charset="0"/>
              <a:cs typeface="Century Gothic Bold" panose="020B0502020202020204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055687" y="4962764"/>
            <a:ext cx="8342313" cy="403622"/>
          </a:xfrm>
        </p:spPr>
        <p:txBody>
          <a:bodyPr>
            <a:normAutofit lnSpcReduction="20000"/>
          </a:bodyPr>
          <a:lstStyle/>
          <a:p>
            <a:r>
              <a:rPr lang="en-US" altLang="en-US" sz="1600" b="1">
                <a:solidFill>
                  <a:srgbClr val="FFC000"/>
                </a:solidFill>
                <a:latin typeface="Century Gothic Bold" panose="020B0502020202020204" charset="0"/>
                <a:cs typeface="Century Gothic Bold" panose="020B0502020202020204" charset="0"/>
              </a:rPr>
              <a:t>Structuring User Authorizations for Maxion Wheels Worldwide</a:t>
            </a:r>
            <a:endParaRPr lang="en-US" altLang="en-US" sz="1600" b="1">
              <a:solidFill>
                <a:srgbClr val="FFC000"/>
              </a:solidFill>
              <a:latin typeface="Century Gothic Bold" panose="020B0502020202020204" charset="0"/>
              <a:cs typeface="Century Gothic Bold" panose="020B0502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sz="1800"/>
              <a:t>Data-driven analysis of current usage patterns</a:t>
            </a:r>
            <a:endParaRPr lang="en-US" altLang="en-US" sz="1800"/>
          </a:p>
          <a:p>
            <a:r>
              <a:rPr lang="en-US" altLang="en-US" sz="1800"/>
              <a:t>Position-based role assignment</a:t>
            </a:r>
            <a:endParaRPr lang="en-US" altLang="en-US" sz="1800"/>
          </a:p>
          <a:p>
            <a:r>
              <a:rPr lang="en-US" altLang="en-US" sz="1800"/>
              <a:t>Collaborative validation sessions</a:t>
            </a:r>
            <a:endParaRPr lang="en-US" altLang="en-US" sz="1800"/>
          </a:p>
          <a:p>
            <a:r>
              <a:rPr lang="en-US" altLang="en-US" sz="1800"/>
              <a:t>Iterative refinement process</a:t>
            </a:r>
            <a:endParaRPr lang="en-US" altLang="en-US" sz="1800"/>
          </a:p>
          <a:p>
            <a:r>
              <a:rPr lang="en-US" altLang="en-US" sz="1800"/>
              <a:t>Controlled implementation</a:t>
            </a:r>
            <a:endParaRPr lang="en-US" altLang="en-US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latin typeface="Century Gothic Bold" panose="020B0502020202020204" charset="0"/>
                <a:cs typeface="Century Gothic Bold" panose="020B0502020202020204" charset="0"/>
              </a:rPr>
              <a:t>Our Approach</a:t>
            </a:r>
            <a:endParaRPr lang="en-US" altLang="en-US" b="1">
              <a:latin typeface="Century Gothic Bold" panose="020B0502020202020204" charset="0"/>
              <a:cs typeface="Century Gothic Bold" panose="020B0502020202020204" charset="0"/>
            </a:endParaRPr>
          </a:p>
        </p:txBody>
      </p:sp>
      <p:sp>
        <p:nvSpPr>
          <p:cNvPr id="5" name="Text Placeholder 4"/>
          <p:cNvSpPr>
            <a:spLocks noGrp="1"/>
          </p:cNvSpPr>
          <p:nvPr/>
        </p:nvSpPr>
        <p:spPr>
          <a:xfrm>
            <a:off x="1237785" y="741451"/>
            <a:ext cx="9855200" cy="5016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Collaborative Design &amp; Implementation Methodology</a:t>
            </a:r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363345" y="2698750"/>
            <a:ext cx="4961255" cy="2240915"/>
          </a:xfrm>
        </p:spPr>
        <p:txBody>
          <a:bodyPr/>
          <a:lstStyle/>
          <a:p>
            <a:r>
              <a:rPr lang="en-US" altLang="en-US" sz="1800"/>
              <a:t>Global user-position role mappings</a:t>
            </a:r>
            <a:endParaRPr lang="en-US" altLang="en-US" sz="1800"/>
          </a:p>
          <a:p>
            <a:r>
              <a:rPr lang="en-US" altLang="en-US" sz="1800"/>
              <a:t>Detailed task assignments by user</a:t>
            </a:r>
            <a:endParaRPr lang="en-US" altLang="en-US" sz="1800"/>
          </a:p>
          <a:p>
            <a:r>
              <a:rPr lang="en-US" altLang="en-US" sz="1800"/>
              <a:t>Transaction codes with usage statistics</a:t>
            </a:r>
            <a:endParaRPr lang="en-US" altLang="en-US" sz="1800"/>
          </a:p>
          <a:p>
            <a:r>
              <a:rPr lang="en-US" altLang="en-US" sz="1800"/>
              <a:t>Current authorization assignments</a:t>
            </a:r>
            <a:endParaRPr lang="en-US" altLang="en-US" sz="1800"/>
          </a:p>
          <a:p>
            <a:r>
              <a:rPr lang="en-US" altLang="en-US" sz="1800"/>
              <a:t>System usage patterns and frequency</a:t>
            </a:r>
            <a:endParaRPr lang="en-US" altLang="en-US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latin typeface="Century Gothic Bold" panose="020B0502020202020204" charset="0"/>
                <a:cs typeface="Century Gothic Bold" panose="020B0502020202020204" charset="0"/>
              </a:rPr>
              <a:t>Data Provision</a:t>
            </a:r>
            <a:endParaRPr lang="en-US" altLang="en-US" b="1">
              <a:latin typeface="Century Gothic Bold" panose="020B0502020202020204" charset="0"/>
              <a:cs typeface="Century Gothic Bold" panose="020B0502020202020204" charset="0"/>
            </a:endParaRPr>
          </a:p>
        </p:txBody>
      </p:sp>
      <p:sp>
        <p:nvSpPr>
          <p:cNvPr id="5" name="Text Placeholder 4"/>
          <p:cNvSpPr>
            <a:spLocks noGrp="1"/>
          </p:cNvSpPr>
          <p:nvPr/>
        </p:nvSpPr>
        <p:spPr>
          <a:xfrm>
            <a:off x="1237785" y="741451"/>
            <a:ext cx="9855200" cy="5016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Information to Support Your Decision-Making</a:t>
            </a:r>
            <a:endParaRPr lang="en-US" altLang="en-US"/>
          </a:p>
        </p:txBody>
      </p:sp>
      <p:graphicFrame>
        <p:nvGraphicFramePr>
          <p:cNvPr id="2" name="Object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55445" y="4809490"/>
          <a:ext cx="1055370" cy="1055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1524000" imgH="1524000" progId="Excel.Sheet.12">
                  <p:embed/>
                </p:oleObj>
              </mc:Choice>
              <mc:Fallback>
                <p:oleObj name="" showAsIcon="1" r:id="rId1" imgW="1524000" imgH="1524000" progId="Excel.Sheet.12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55445" y="4809490"/>
                        <a:ext cx="1055370" cy="1055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710815" y="4809490"/>
          <a:ext cx="10541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3" imgW="1524000" imgH="1524000" progId="Excel.Sheet.8">
                  <p:embed/>
                </p:oleObj>
              </mc:Choice>
              <mc:Fallback>
                <p:oleObj name="" showAsIcon="1" r:id="rId3" imgW="1524000" imgH="1524000" progId="Excel.Sheet.8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10815" y="4809490"/>
                        <a:ext cx="1054100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08425" y="4808855"/>
          <a:ext cx="1054735" cy="1054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showAsIcon="1" r:id="rId5" imgW="1524000" imgH="1524000" progId="Excel.Sheet.12">
                  <p:embed/>
                </p:oleObj>
              </mc:Choice>
              <mc:Fallback>
                <p:oleObj name="" showAsIcon="1" r:id="rId5" imgW="1524000" imgH="1524000" progId="Excel.Sheet.12">
                  <p:embed/>
                  <p:pic>
                    <p:nvPicPr>
                      <p:cNvPr id="0" name="Picture 10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08425" y="4808855"/>
                        <a:ext cx="1054735" cy="1054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/>
          <p:cNvSpPr txBox="1"/>
          <p:nvPr/>
        </p:nvSpPr>
        <p:spPr>
          <a:xfrm>
            <a:off x="1481455" y="1939290"/>
            <a:ext cx="44697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b="1">
                <a:latin typeface="Century Gothic Bold" panose="020B0502020202020204" charset="0"/>
                <a:cs typeface="Century Gothic Bold" panose="020B0502020202020204" charset="0"/>
                <a:sym typeface="+mn-ea"/>
              </a:rPr>
              <a:t>Information to Support Your Decision-Making</a:t>
            </a:r>
            <a:endParaRPr lang="en-US" altLang="en-US" b="1">
              <a:latin typeface="Century Gothic Bold" panose="020B0502020202020204" charset="0"/>
              <a:cs typeface="Century Gothic Bold" panose="020B0502020202020204" charset="0"/>
              <a:sym typeface="+mn-ea"/>
            </a:endParaRPr>
          </a:p>
        </p:txBody>
      </p:sp>
      <p:sp>
        <p:nvSpPr>
          <p:cNvPr id="10" name="Text Placeholder 2"/>
          <p:cNvSpPr>
            <a:spLocks noGrp="1"/>
          </p:cNvSpPr>
          <p:nvPr/>
        </p:nvSpPr>
        <p:spPr>
          <a:xfrm>
            <a:off x="6692900" y="2698750"/>
            <a:ext cx="4752975" cy="1792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800"/>
              <a:t>Group users with similar positions</a:t>
            </a:r>
            <a:endParaRPr lang="en-US" altLang="en-US" sz="1800"/>
          </a:p>
          <a:p>
            <a:r>
              <a:rPr lang="en-US" altLang="en-US" sz="1800"/>
              <a:t>Consider functional responsibilities</a:t>
            </a:r>
            <a:endParaRPr lang="en-US" altLang="en-US" sz="1800"/>
          </a:p>
          <a:p>
            <a:r>
              <a:rPr lang="en-US" altLang="en-US" sz="1800"/>
              <a:t>Align with organizational structure</a:t>
            </a:r>
            <a:endParaRPr lang="en-US" altLang="en-US" sz="1800"/>
          </a:p>
          <a:p>
            <a:r>
              <a:rPr lang="en-US" altLang="en-US" sz="1800"/>
              <a:t>Account for regional variations when necessary</a:t>
            </a:r>
            <a:endParaRPr lang="en-US" altLang="en-US" sz="1800"/>
          </a:p>
          <a:p>
            <a:pPr marL="0" indent="0">
              <a:buNone/>
            </a:pPr>
            <a:endParaRPr lang="en-US" altLang="en-US" sz="1800"/>
          </a:p>
        </p:txBody>
      </p:sp>
      <p:sp>
        <p:nvSpPr>
          <p:cNvPr id="11" name="Text Box 10"/>
          <p:cNvSpPr txBox="1"/>
          <p:nvPr/>
        </p:nvSpPr>
        <p:spPr>
          <a:xfrm>
            <a:off x="6692900" y="1939290"/>
            <a:ext cx="4020820" cy="2952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US" b="1">
                <a:latin typeface="Century Gothic Bold" panose="020B0502020202020204" charset="0"/>
                <a:cs typeface="Century Gothic Bold" panose="020B0502020202020204" charset="0"/>
                <a:sym typeface="+mn-ea"/>
              </a:rPr>
              <a:t>Creating Standardized Position-Based Roles</a:t>
            </a:r>
            <a:endParaRPr lang="en-US" altLang="en-US" b="1">
              <a:latin typeface="Century Gothic Bold" panose="020B0502020202020204" charset="0"/>
              <a:cs typeface="Century Gothic Bold" panose="020B0502020202020204" charset="0"/>
              <a:sym typeface="+mn-ea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298565" y="1707515"/>
            <a:ext cx="0" cy="2894330"/>
          </a:xfrm>
          <a:prstGeom prst="lin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sz="1800"/>
              <a:t>Similarity index calculation</a:t>
            </a:r>
            <a:endParaRPr lang="en-US" altLang="en-US" sz="1800"/>
          </a:p>
          <a:p>
            <a:r>
              <a:rPr lang="en-US" altLang="en-US" sz="1800"/>
              <a:t>Outlier identification and analysis</a:t>
            </a:r>
            <a:endParaRPr lang="en-US" altLang="en-US" sz="1800"/>
          </a:p>
          <a:p>
            <a:r>
              <a:rPr lang="en-US" altLang="en-US" sz="1800"/>
              <a:t>Usage pattern analysis</a:t>
            </a:r>
            <a:endParaRPr lang="en-US" altLang="en-US" sz="1800"/>
          </a:p>
          <a:p>
            <a:r>
              <a:rPr lang="en-US" altLang="en-US" sz="1800"/>
              <a:t>Compliance verification</a:t>
            </a:r>
            <a:r>
              <a:rPr lang="tr-TR" altLang="en-US" sz="1800"/>
              <a:t> &amp; risk analysis</a:t>
            </a:r>
            <a:endParaRPr lang="tr-TR" altLang="en-US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latin typeface="Century Gothic Bold" panose="020B0502020202020204" charset="0"/>
                <a:cs typeface="Century Gothic Bold" panose="020B0502020202020204" charset="0"/>
              </a:rPr>
              <a:t>Supporting Analysis</a:t>
            </a:r>
            <a:endParaRPr lang="en-US" altLang="en-US" b="1">
              <a:latin typeface="Century Gothic Bold" panose="020B0502020202020204" charset="0"/>
              <a:cs typeface="Century Gothic Bold" panose="020B0502020202020204" charset="0"/>
            </a:endParaRPr>
          </a:p>
        </p:txBody>
      </p:sp>
      <p:sp>
        <p:nvSpPr>
          <p:cNvPr id="5" name="Text Placeholder 4"/>
          <p:cNvSpPr>
            <a:spLocks noGrp="1"/>
          </p:cNvSpPr>
          <p:nvPr/>
        </p:nvSpPr>
        <p:spPr>
          <a:xfrm>
            <a:off x="1237785" y="741451"/>
            <a:ext cx="9855200" cy="5016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Technical Support Provided by the Consulting Team</a:t>
            </a:r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tr-TR" altLang="en-US" b="1">
                <a:latin typeface="Century Gothic Bold" panose="020B0502020202020204" charset="0"/>
                <a:cs typeface="Century Gothic Bold" panose="020B0502020202020204" charset="0"/>
              </a:rPr>
              <a:t>Similarity Index Calculation</a:t>
            </a:r>
            <a:endParaRPr lang="tr-TR" altLang="en-US" b="1">
              <a:latin typeface="Century Gothic Bold" panose="020B0502020202020204" charset="0"/>
              <a:cs typeface="Century Gothic Bold" panose="020B05020202020202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827226D-4E1A-4DB4-ACCD-9F12C0BEC055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1705" y="1421130"/>
            <a:ext cx="5673090" cy="29698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421130"/>
            <a:ext cx="5334635" cy="286194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530860" y="4391025"/>
            <a:ext cx="4511675" cy="1633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tr-TR" altLang="en-US" b="1">
                <a:solidFill>
                  <a:schemeClr val="accent2"/>
                </a:solidFill>
                <a:latin typeface="Century Gothic Bold" panose="020B0502020202020204" charset="0"/>
                <a:cs typeface="Century Gothic Bold" panose="020B0502020202020204" charset="0"/>
              </a:rPr>
              <a:t>Tasks per Position</a:t>
            </a:r>
            <a:r>
              <a:rPr lang="en-US" altLang="en-US"/>
              <a:t> chart shows the number of SAP tasks executed per role, indicating functional responsibility across different positions.”</a:t>
            </a:r>
            <a:endParaRPr lang="en-US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6152515" y="4391342"/>
            <a:ext cx="5080000" cy="92202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en-US" sz="1800"/>
              <a:t>This scatter chart illustrates the</a:t>
            </a:r>
            <a:r>
              <a:rPr lang="en-US" altLang="en-US" sz="1800" b="1">
                <a:latin typeface="Century Gothic Bold" panose="020B0502020202020204" charset="0"/>
                <a:cs typeface="Century Gothic Bold" panose="020B0502020202020204" charset="0"/>
              </a:rPr>
              <a:t> </a:t>
            </a:r>
            <a:r>
              <a:rPr lang="en-US" altLang="en-US" sz="1800" b="1">
                <a:solidFill>
                  <a:schemeClr val="accent2"/>
                </a:solidFill>
                <a:latin typeface="Century Gothic Bold" panose="020B0502020202020204" charset="0"/>
                <a:cs typeface="Century Gothic Bold" panose="020B0502020202020204" charset="0"/>
              </a:rPr>
              <a:t>internal consistency of task execution</a:t>
            </a:r>
            <a:r>
              <a:rPr lang="en-US" altLang="en-US" sz="1800"/>
              <a:t> within each </a:t>
            </a:r>
            <a:r>
              <a:rPr lang="tr-TR" altLang="en-US" sz="1800"/>
              <a:t>positional role.</a:t>
            </a:r>
            <a:endParaRPr lang="tr-TR" altLang="en-US"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>
                <a:latin typeface="Century Gothic Bold" panose="020B0502020202020204" charset="0"/>
                <a:cs typeface="Century Gothic Bold" panose="020B0502020202020204" charset="0"/>
                <a:sym typeface="+mn-ea"/>
              </a:rPr>
              <a:t>Outlier identification and analysis</a:t>
            </a:r>
            <a:endParaRPr lang="tr-TR" altLang="en-US" b="1">
              <a:latin typeface="Century Gothic Bold" panose="020B0502020202020204" charset="0"/>
              <a:cs typeface="Century Gothic Bold" panose="020B0502020202020204" charset="0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827226D-4E1A-4DB4-ACCD-9F12C0BEC055}" type="slidenum">
              <a:rPr lang="en-US" smtClean="0"/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1147445"/>
            <a:ext cx="6028690" cy="50787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289800" y="169100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This heatmap highlights users whose </a:t>
            </a:r>
            <a:r>
              <a:rPr lang="en-US" altLang="en-US" b="1">
                <a:solidFill>
                  <a:srgbClr val="1081C4"/>
                </a:solidFill>
                <a:latin typeface="Century Gothic Bold" panose="020B0502020202020204" charset="0"/>
                <a:cs typeface="Century Gothic Bold" panose="020B0502020202020204" charset="0"/>
              </a:rPr>
              <a:t>task-role usage significantly deviates from others within the same position</a:t>
            </a:r>
            <a:r>
              <a:rPr lang="en-US" altLang="en-US"/>
              <a:t>, helping identify behavioral outliers.</a:t>
            </a:r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tr-TR" altLang="en-US" b="1">
                <a:latin typeface="Century Gothic Bold" panose="020B0502020202020204" charset="0"/>
                <a:cs typeface="Century Gothic Bold" panose="020B0502020202020204" charset="0"/>
                <a:sym typeface="+mn-ea"/>
              </a:rPr>
              <a:t>Usage Pattern Analysis</a:t>
            </a:r>
            <a:endParaRPr lang="tr-TR" altLang="en-US" b="1">
              <a:latin typeface="Century Gothic Bold" panose="020B0502020202020204" charset="0"/>
              <a:cs typeface="Century Gothic Bold" panose="020B05020202020202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827226D-4E1A-4DB4-ACCD-9F12C0BEC055}" type="slidenum">
              <a:rPr lang="en-US" smtClean="0"/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9165" y="1281430"/>
            <a:ext cx="5334635" cy="28619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435" y="1281430"/>
            <a:ext cx="4312920" cy="49707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194425" y="4314190"/>
            <a:ext cx="53346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The left charts display the </a:t>
            </a:r>
            <a:r>
              <a:rPr lang="en-US" altLang="en-US" b="1">
                <a:solidFill>
                  <a:schemeClr val="accent2"/>
                </a:solidFill>
                <a:latin typeface="Century Gothic Bold" panose="020B0502020202020204" charset="0"/>
                <a:cs typeface="Century Gothic Bold" panose="020B0502020202020204" charset="0"/>
              </a:rPr>
              <a:t>most frequently used SAP transaction codes</a:t>
            </a:r>
            <a:r>
              <a:rPr lang="en-US" altLang="en-US"/>
              <a:t> over the last 30, 60, and 90 days. The right chart aggregates these activities by position, showing how often </a:t>
            </a:r>
            <a:r>
              <a:rPr lang="en-US" altLang="en-US" b="1">
                <a:solidFill>
                  <a:srgbClr val="1081C4"/>
                </a:solidFill>
                <a:latin typeface="Century Gothic Bold" panose="020B0502020202020204" charset="0"/>
                <a:cs typeface="Century Gothic Bold" panose="020B0502020202020204" charset="0"/>
              </a:rPr>
              <a:t>each task is executed per role.</a:t>
            </a:r>
            <a:endParaRPr lang="en-US" altLang="en-US" b="1">
              <a:solidFill>
                <a:srgbClr val="1081C4"/>
              </a:solidFill>
              <a:latin typeface="Century Gothic Bold" panose="020B0502020202020204" charset="0"/>
              <a:cs typeface="Century Gothic Bold" panose="020B050202020202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>
                <a:latin typeface="Century Gothic Bold" panose="020B0502020202020204" charset="0"/>
                <a:cs typeface="Century Gothic Bold" panose="020B0502020202020204" charset="0"/>
                <a:sym typeface="+mn-ea"/>
              </a:rPr>
              <a:t>Compliance verification</a:t>
            </a:r>
            <a:r>
              <a:rPr lang="tr-TR" altLang="en-US" b="1">
                <a:latin typeface="Century Gothic Bold" panose="020B0502020202020204" charset="0"/>
                <a:cs typeface="Century Gothic Bold" panose="020B0502020202020204" charset="0"/>
                <a:sym typeface="+mn-ea"/>
              </a:rPr>
              <a:t> &amp; risk analysis</a:t>
            </a:r>
            <a:endParaRPr lang="tr-TR" altLang="en-US" b="1">
              <a:latin typeface="Century Gothic Bold" panose="020B0502020202020204" charset="0"/>
              <a:cs typeface="Century Gothic Bold" panose="020B05020202020202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827226D-4E1A-4DB4-ACCD-9F12C0BEC055}" type="slidenum">
              <a:rPr lang="en-US" smtClean="0"/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15" y="1186815"/>
            <a:ext cx="7245350" cy="46101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912100" y="161798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The defined roles will be regularly reviewed against access risk principles to ensure compliance with SoD controls.</a:t>
            </a:r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b="1">
                <a:latin typeface="Century Gothic Bold" panose="020B0502020202020204" charset="0"/>
                <a:cs typeface="Century Gothic Bold" panose="020B0502020202020204" charset="0"/>
              </a:rPr>
              <a:t>Appendix: Supporting Technical Insights Available</a:t>
            </a:r>
            <a:endParaRPr lang="en-US" altLang="en-US" b="1">
              <a:latin typeface="Century Gothic Bold" panose="020B0502020202020204" charset="0"/>
              <a:cs typeface="Century Gothic Bold" panose="020B05020202020202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827226D-4E1A-4DB4-ACCD-9F12C0BEC055}" type="slidenum">
              <a:rPr lang="en-US" smtClean="0"/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6870" y="1515745"/>
            <a:ext cx="4876800" cy="3825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8265"/>
            <a:ext cx="5467350" cy="47472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altLang="en-US" sz="4000" b="1">
                <a:solidFill>
                  <a:schemeClr val="tx1"/>
                </a:solidFill>
                <a:latin typeface="Century Gothic Bold" panose="020B0502020202020204" charset="0"/>
                <a:cs typeface="Century Gothic Bold" panose="020B0502020202020204" charset="0"/>
                <a:sym typeface="+mn-ea"/>
              </a:rPr>
              <a:t>Project Timeline</a:t>
            </a:r>
            <a:endParaRPr lang="tr-TR" altLang="en-US" sz="4000" b="1">
              <a:solidFill>
                <a:schemeClr val="tx1"/>
              </a:solidFill>
              <a:latin typeface="Century Gothic Bold" panose="020B0502020202020204" charset="0"/>
              <a:cs typeface="Century Gothic Bold" panose="020B0502020202020204" charset="0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879205" y="6390640"/>
            <a:ext cx="3312795" cy="365125"/>
          </a:xfrm>
        </p:spPr>
        <p:txBody>
          <a:bodyPr/>
          <a:lstStyle/>
          <a:p>
            <a:fld id="{7827226D-4E1A-4DB4-ACCD-9F12C0BEC05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latin typeface="Century Gothic Bold" panose="020B0502020202020204" charset="0"/>
                <a:cs typeface="Century Gothic Bold" panose="020B0502020202020204" charset="0"/>
              </a:rPr>
              <a:t>Supporting Analysis</a:t>
            </a:r>
            <a:endParaRPr lang="en-US" altLang="en-US" b="1">
              <a:latin typeface="Century Gothic Bold" panose="020B0502020202020204" charset="0"/>
              <a:cs typeface="Century Gothic Bold" panose="020B0502020202020204" charset="0"/>
            </a:endParaRPr>
          </a:p>
        </p:txBody>
      </p:sp>
      <p:sp>
        <p:nvSpPr>
          <p:cNvPr id="5" name="Text Placeholder 4"/>
          <p:cNvSpPr>
            <a:spLocks noGrp="1"/>
          </p:cNvSpPr>
          <p:nvPr/>
        </p:nvSpPr>
        <p:spPr>
          <a:xfrm>
            <a:off x="1237785" y="741451"/>
            <a:ext cx="9855200" cy="5016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Key Milestones and Deadlines</a:t>
            </a:r>
            <a:endParaRPr lang="en-US" alt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36980" y="1371600"/>
          <a:ext cx="10218420" cy="516001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03070"/>
                <a:gridCol w="1703070"/>
                <a:gridCol w="1703070"/>
                <a:gridCol w="1703070"/>
                <a:gridCol w="1703070"/>
                <a:gridCol w="1703070"/>
              </a:tblGrid>
              <a:tr h="304800">
                <a:tc>
                  <a:txBody>
                    <a:bodyPr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rPr sz="1400"/>
                        <a:t>Function</a:t>
                      </a:r>
                      <a:endParaRPr sz="1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rPr sz="1400"/>
                        <a:t>Sub-Function</a:t>
                      </a:r>
                      <a:endParaRPr sz="1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rPr sz="1400"/>
                        <a:t>Kickoff</a:t>
                      </a:r>
                      <a:endParaRPr sz="1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rPr sz="1400"/>
                        <a:t>WS-1</a:t>
                      </a:r>
                      <a:endParaRPr sz="1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rPr sz="1400"/>
                        <a:t>WS-2</a:t>
                      </a:r>
                      <a:endParaRPr sz="1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>
                        <a:defRPr b="1">
                          <a:solidFill>
                            <a:srgbClr val="FFFFFF"/>
                          </a:solidFill>
                        </a:defRPr>
                      </a:pPr>
                      <a:r>
                        <a:rPr sz="1400"/>
                        <a:t>WS-3</a:t>
                      </a:r>
                      <a:endParaRPr sz="140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  <a:tr h="304800">
                <a:tc>
                  <a:txBody>
                    <a:bodyPr/>
                    <a:p>
                      <a:r>
                        <a:rPr sz="1400" b="1">
                          <a:solidFill>
                            <a:schemeClr val="bg1"/>
                          </a:solidFill>
                          <a:latin typeface="Century Gothic Bold" panose="020B0502020202020204" charset="0"/>
                          <a:cs typeface="Century Gothic Bold" panose="020B0502020202020204" charset="0"/>
                        </a:rPr>
                        <a:t>Supply Chain</a:t>
                      </a:r>
                      <a:endParaRPr sz="1400" b="1">
                        <a:solidFill>
                          <a:schemeClr val="bg1"/>
                        </a:solidFill>
                        <a:latin typeface="Century Gothic Bold" panose="020B0502020202020204" charset="0"/>
                        <a:cs typeface="Century Gothic Bold" panose="020B0502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1081C4"/>
                    </a:solidFill>
                  </a:tcPr>
                </a:tc>
                <a:tc>
                  <a:txBody>
                    <a:bodyPr/>
                    <a:p>
                      <a:r>
                        <a:rPr sz="1400" b="1">
                          <a:solidFill>
                            <a:schemeClr val="bg1"/>
                          </a:solidFill>
                          <a:latin typeface="Century Gothic Bold" panose="020B0502020202020204" charset="0"/>
                          <a:cs typeface="Century Gothic Bold" panose="020B0502020202020204" charset="0"/>
                        </a:rPr>
                        <a:t>Purchasing</a:t>
                      </a:r>
                      <a:endParaRPr sz="1400" b="1">
                        <a:solidFill>
                          <a:schemeClr val="bg1"/>
                        </a:solidFill>
                        <a:latin typeface="Century Gothic Bold" panose="020B0502020202020204" charset="0"/>
                        <a:cs typeface="Century Gothic Bold" panose="020B050202020202020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1081C4"/>
                    </a:solidFill>
                  </a:tcPr>
                </a:tc>
                <a:tc>
                  <a:txBody>
                    <a:bodyPr/>
                    <a:p>
                      <a:r>
                        <a:rPr sz="1400"/>
                        <a:t>15.05.2025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r>
                        <a:rPr sz="1400"/>
                        <a:t>22.05.2025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r>
                        <a:rPr sz="1400"/>
                        <a:t>23.06.2025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  <a:tr h="709930">
                <a:tc>
                  <a:txBody>
                    <a:bodyPr/>
                    <a:p>
                      <a:r>
                        <a:rPr sz="1400" b="1">
                          <a:solidFill>
                            <a:schemeClr val="bg1"/>
                          </a:solidFill>
                          <a:latin typeface="Century Gothic Bold" panose="020B0502020202020204" charset="0"/>
                          <a:cs typeface="Century Gothic Bold" panose="020B0502020202020204" charset="0"/>
                        </a:rPr>
                        <a:t>Supply Chain</a:t>
                      </a:r>
                      <a:endParaRPr sz="1400" b="1">
                        <a:solidFill>
                          <a:schemeClr val="bg1"/>
                        </a:solidFill>
                        <a:latin typeface="Century Gothic Bold" panose="020B0502020202020204" charset="0"/>
                        <a:cs typeface="Century Gothic Bold" panose="020B0502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1081C4"/>
                    </a:solidFill>
                  </a:tcPr>
                </a:tc>
                <a:tc>
                  <a:txBody>
                    <a:bodyPr/>
                    <a:p>
                      <a:r>
                        <a:rPr sz="1400" b="1">
                          <a:solidFill>
                            <a:schemeClr val="bg1"/>
                          </a:solidFill>
                          <a:latin typeface="Century Gothic Bold" panose="020B0502020202020204" charset="0"/>
                          <a:cs typeface="Century Gothic Bold" panose="020B0502020202020204" charset="0"/>
                        </a:rPr>
                        <a:t>Inbound Logistics &amp; Stores</a:t>
                      </a:r>
                      <a:endParaRPr sz="1400" b="1">
                        <a:solidFill>
                          <a:schemeClr val="bg1"/>
                        </a:solidFill>
                        <a:latin typeface="Century Gothic Bold" panose="020B0502020202020204" charset="0"/>
                        <a:cs typeface="Century Gothic Bold" panose="020B050202020202020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1081C4"/>
                    </a:solidFill>
                  </a:tcPr>
                </a:tc>
                <a:tc>
                  <a:txBody>
                    <a:bodyPr/>
                    <a:p>
                      <a:r>
                        <a:rPr sz="1400"/>
                        <a:t>13.05.2025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r>
                        <a:rPr sz="1400"/>
                        <a:t>23.05.2025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r>
                        <a:rPr sz="1400"/>
                        <a:t>27.05.2025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r>
                        <a:rPr sz="1400"/>
                        <a:t>10.06.2025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  <a:tr h="731520">
                <a:tc>
                  <a:txBody>
                    <a:bodyPr/>
                    <a:p>
                      <a:r>
                        <a:rPr sz="1400" b="1">
                          <a:solidFill>
                            <a:schemeClr val="bg1"/>
                          </a:solidFill>
                          <a:latin typeface="Century Gothic Bold" panose="020B0502020202020204" charset="0"/>
                          <a:cs typeface="Century Gothic Bold" panose="020B0502020202020204" charset="0"/>
                        </a:rPr>
                        <a:t>Supply Chain</a:t>
                      </a:r>
                      <a:endParaRPr sz="1400" b="1">
                        <a:solidFill>
                          <a:schemeClr val="bg1"/>
                        </a:solidFill>
                        <a:latin typeface="Century Gothic Bold" panose="020B0502020202020204" charset="0"/>
                        <a:cs typeface="Century Gothic Bold" panose="020B0502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1081C4"/>
                    </a:solidFill>
                  </a:tcPr>
                </a:tc>
                <a:tc>
                  <a:txBody>
                    <a:bodyPr/>
                    <a:p>
                      <a:r>
                        <a:rPr sz="1400" b="1">
                          <a:solidFill>
                            <a:schemeClr val="bg1"/>
                          </a:solidFill>
                          <a:latin typeface="Century Gothic Bold" panose="020B0502020202020204" charset="0"/>
                          <a:cs typeface="Century Gothic Bold" panose="020B0502020202020204" charset="0"/>
                        </a:rPr>
                        <a:t>Outbound Logistics &amp; Warehouse</a:t>
                      </a:r>
                      <a:endParaRPr sz="1400" b="1">
                        <a:solidFill>
                          <a:schemeClr val="bg1"/>
                        </a:solidFill>
                        <a:latin typeface="Century Gothic Bold" panose="020B0502020202020204" charset="0"/>
                        <a:cs typeface="Century Gothic Bold" panose="020B050202020202020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1081C4"/>
                    </a:solidFill>
                  </a:tcPr>
                </a:tc>
                <a:tc>
                  <a:txBody>
                    <a:bodyPr/>
                    <a:p>
                      <a:r>
                        <a:rPr sz="1400"/>
                        <a:t>14.05.2025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r>
                        <a:rPr sz="1400"/>
                        <a:t>12.06.2025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r>
                        <a:rPr sz="1400"/>
                        <a:t>19.06.2025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  <a:tr h="518160">
                <a:tc>
                  <a:txBody>
                    <a:bodyPr/>
                    <a:p>
                      <a:r>
                        <a:rPr sz="1400" b="1">
                          <a:solidFill>
                            <a:schemeClr val="bg1"/>
                          </a:solidFill>
                          <a:latin typeface="Century Gothic Bold" panose="020B0502020202020204" charset="0"/>
                          <a:cs typeface="Century Gothic Bold" panose="020B0502020202020204" charset="0"/>
                        </a:rPr>
                        <a:t>Sales &amp; Marketing</a:t>
                      </a:r>
                      <a:endParaRPr sz="1400" b="1">
                        <a:solidFill>
                          <a:schemeClr val="bg1"/>
                        </a:solidFill>
                        <a:latin typeface="Century Gothic Bold" panose="020B0502020202020204" charset="0"/>
                        <a:cs typeface="Century Gothic Bold" panose="020B0502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1081C4"/>
                    </a:solidFill>
                  </a:tcPr>
                </a:tc>
                <a:tc>
                  <a:txBody>
                    <a:bodyPr/>
                    <a:p>
                      <a:r>
                        <a:rPr sz="1400" b="1">
                          <a:solidFill>
                            <a:schemeClr val="bg1"/>
                          </a:solidFill>
                          <a:latin typeface="Century Gothic Bold" panose="020B0502020202020204" charset="0"/>
                          <a:cs typeface="Century Gothic Bold" panose="020B0502020202020204" charset="0"/>
                        </a:rPr>
                        <a:t>BI, Sales, Marketing</a:t>
                      </a:r>
                      <a:endParaRPr sz="1400" b="1">
                        <a:solidFill>
                          <a:schemeClr val="bg1"/>
                        </a:solidFill>
                        <a:latin typeface="Century Gothic Bold" panose="020B0502020202020204" charset="0"/>
                        <a:cs typeface="Century Gothic Bold" panose="020B050202020202020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1081C4"/>
                    </a:solidFill>
                  </a:tcPr>
                </a:tc>
                <a:tc>
                  <a:txBody>
                    <a:bodyPr/>
                    <a:p>
                      <a:r>
                        <a:rPr sz="1400"/>
                        <a:t>20.05.2025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r>
                        <a:rPr sz="1400"/>
                        <a:t>28.05.2025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r>
                        <a:rPr sz="1400"/>
                        <a:t>04.06.2025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  <a:tr h="731520">
                <a:tc>
                  <a:txBody>
                    <a:bodyPr/>
                    <a:p>
                      <a:r>
                        <a:rPr sz="1400" b="1">
                          <a:solidFill>
                            <a:schemeClr val="bg1"/>
                          </a:solidFill>
                          <a:latin typeface="Century Gothic Bold" panose="020B0502020202020204" charset="0"/>
                          <a:cs typeface="Century Gothic Bold" panose="020B0502020202020204" charset="0"/>
                        </a:rPr>
                        <a:t>Finance</a:t>
                      </a:r>
                      <a:endParaRPr sz="1400" b="1">
                        <a:solidFill>
                          <a:schemeClr val="bg1"/>
                        </a:solidFill>
                        <a:latin typeface="Century Gothic Bold" panose="020B0502020202020204" charset="0"/>
                        <a:cs typeface="Century Gothic Bold" panose="020B0502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1081C4"/>
                    </a:solidFill>
                  </a:tcPr>
                </a:tc>
                <a:tc>
                  <a:txBody>
                    <a:bodyPr/>
                    <a:p>
                      <a:r>
                        <a:rPr sz="1400" b="1">
                          <a:solidFill>
                            <a:schemeClr val="bg1"/>
                          </a:solidFill>
                          <a:latin typeface="Century Gothic Bold" panose="020B0502020202020204" charset="0"/>
                          <a:cs typeface="Century Gothic Bold" panose="020B0502020202020204" charset="0"/>
                        </a:rPr>
                        <a:t>Accounting, Treasury, Controlling</a:t>
                      </a:r>
                      <a:endParaRPr sz="1400" b="1">
                        <a:solidFill>
                          <a:schemeClr val="bg1"/>
                        </a:solidFill>
                        <a:latin typeface="Century Gothic Bold" panose="020B0502020202020204" charset="0"/>
                        <a:cs typeface="Century Gothic Bold" panose="020B050202020202020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1081C4"/>
                    </a:solidFill>
                  </a:tcPr>
                </a:tc>
                <a:tc>
                  <a:txBody>
                    <a:bodyPr/>
                    <a:p>
                      <a:r>
                        <a:rPr sz="1400"/>
                        <a:t>30.05.2025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r>
                        <a:rPr sz="1400"/>
                        <a:t>16.06.2025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r>
                        <a:rPr sz="1400"/>
                        <a:t>20.06.2025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  <a:tr h="304800">
                <a:tc>
                  <a:txBody>
                    <a:bodyPr/>
                    <a:p>
                      <a:r>
                        <a:rPr sz="1400" b="1">
                          <a:solidFill>
                            <a:schemeClr val="bg1"/>
                          </a:solidFill>
                          <a:latin typeface="Century Gothic Bold" panose="020B0502020202020204" charset="0"/>
                          <a:cs typeface="Century Gothic Bold" panose="020B0502020202020204" charset="0"/>
                        </a:rPr>
                        <a:t>Quality/OPEX</a:t>
                      </a:r>
                      <a:endParaRPr sz="1400" b="1">
                        <a:solidFill>
                          <a:schemeClr val="bg1"/>
                        </a:solidFill>
                        <a:latin typeface="Century Gothic Bold" panose="020B0502020202020204" charset="0"/>
                        <a:cs typeface="Century Gothic Bold" panose="020B0502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1081C4"/>
                    </a:solidFill>
                  </a:tcPr>
                </a:tc>
                <a:tc>
                  <a:txBody>
                    <a:bodyPr/>
                    <a:p>
                      <a:r>
                        <a:rPr sz="1400" b="1">
                          <a:solidFill>
                            <a:schemeClr val="bg1"/>
                          </a:solidFill>
                          <a:latin typeface="Century Gothic Bold" panose="020B0502020202020204" charset="0"/>
                          <a:cs typeface="Century Gothic Bold" panose="020B0502020202020204" charset="0"/>
                        </a:rPr>
                        <a:t>Quality/OPEX</a:t>
                      </a:r>
                      <a:endParaRPr sz="1400" b="1">
                        <a:solidFill>
                          <a:schemeClr val="bg1"/>
                        </a:solidFill>
                        <a:latin typeface="Century Gothic Bold" panose="020B0502020202020204" charset="0"/>
                        <a:cs typeface="Century Gothic Bold" panose="020B050202020202020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1081C4"/>
                    </a:solidFill>
                  </a:tcPr>
                </a:tc>
                <a:tc>
                  <a:txBody>
                    <a:bodyPr/>
                    <a:p>
                      <a:r>
                        <a:rPr sz="1400"/>
                        <a:t>21.05.2025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r>
                        <a:rPr sz="1400"/>
                        <a:t>21.05.2025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  <a:tr h="518160">
                <a:tc>
                  <a:txBody>
                    <a:bodyPr/>
                    <a:p>
                      <a:r>
                        <a:rPr sz="1400" b="1">
                          <a:solidFill>
                            <a:schemeClr val="bg1"/>
                          </a:solidFill>
                          <a:latin typeface="Century Gothic Bold" panose="020B0502020202020204" charset="0"/>
                          <a:cs typeface="Century Gothic Bold" panose="020B0502020202020204" charset="0"/>
                        </a:rPr>
                        <a:t>Engineering</a:t>
                      </a:r>
                      <a:endParaRPr sz="1400" b="1">
                        <a:solidFill>
                          <a:schemeClr val="bg1"/>
                        </a:solidFill>
                        <a:latin typeface="Century Gothic Bold" panose="020B0502020202020204" charset="0"/>
                        <a:cs typeface="Century Gothic Bold" panose="020B0502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1081C4"/>
                    </a:solidFill>
                  </a:tcPr>
                </a:tc>
                <a:tc>
                  <a:txBody>
                    <a:bodyPr/>
                    <a:p>
                      <a:r>
                        <a:rPr sz="1400" b="1">
                          <a:solidFill>
                            <a:schemeClr val="bg1"/>
                          </a:solidFill>
                          <a:latin typeface="Century Gothic Bold" panose="020B0502020202020204" charset="0"/>
                          <a:cs typeface="Century Gothic Bold" panose="020B0502020202020204" charset="0"/>
                        </a:rPr>
                        <a:t>Process, Design, R&amp;D</a:t>
                      </a:r>
                      <a:endParaRPr sz="1400" b="1">
                        <a:solidFill>
                          <a:schemeClr val="bg1"/>
                        </a:solidFill>
                        <a:latin typeface="Century Gothic Bold" panose="020B0502020202020204" charset="0"/>
                        <a:cs typeface="Century Gothic Bold" panose="020B050202020202020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1081C4"/>
                    </a:solidFill>
                  </a:tcPr>
                </a:tc>
                <a:tc>
                  <a:txBody>
                    <a:bodyPr/>
                    <a:p>
                      <a:r>
                        <a:rPr sz="1400"/>
                        <a:t>16.05.2025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r>
                        <a:rPr sz="1400"/>
                        <a:t>26.05.2025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r>
                        <a:rPr sz="1400"/>
                        <a:t>03.06.2025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  <a:tr h="518160">
                <a:tc>
                  <a:txBody>
                    <a:bodyPr/>
                    <a:p>
                      <a:r>
                        <a:rPr sz="1400" b="1">
                          <a:solidFill>
                            <a:schemeClr val="bg1"/>
                          </a:solidFill>
                          <a:latin typeface="Century Gothic Bold" panose="020B0502020202020204" charset="0"/>
                          <a:cs typeface="Century Gothic Bold" panose="020B0502020202020204" charset="0"/>
                        </a:rPr>
                        <a:t>Operations</a:t>
                      </a:r>
                      <a:endParaRPr sz="1400" b="1">
                        <a:solidFill>
                          <a:schemeClr val="bg1"/>
                        </a:solidFill>
                        <a:latin typeface="Century Gothic Bold" panose="020B0502020202020204" charset="0"/>
                        <a:cs typeface="Century Gothic Bold" panose="020B0502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1081C4"/>
                    </a:solidFill>
                  </a:tcPr>
                </a:tc>
                <a:tc>
                  <a:txBody>
                    <a:bodyPr/>
                    <a:p>
                      <a:r>
                        <a:rPr sz="1400" b="1">
                          <a:solidFill>
                            <a:schemeClr val="bg1"/>
                          </a:solidFill>
                          <a:latin typeface="Century Gothic Bold" panose="020B0502020202020204" charset="0"/>
                          <a:cs typeface="Century Gothic Bold" panose="020B0502020202020204" charset="0"/>
                        </a:rPr>
                        <a:t>Planning, Production</a:t>
                      </a:r>
                      <a:endParaRPr sz="1400" b="1">
                        <a:solidFill>
                          <a:schemeClr val="bg1"/>
                        </a:solidFill>
                        <a:latin typeface="Century Gothic Bold" panose="020B0502020202020204" charset="0"/>
                        <a:cs typeface="Century Gothic Bold" panose="020B050202020202020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1081C4"/>
                    </a:solidFill>
                  </a:tcPr>
                </a:tc>
                <a:tc>
                  <a:txBody>
                    <a:bodyPr/>
                    <a:p>
                      <a:r>
                        <a:rPr sz="1400"/>
                        <a:t>12.05.2025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r>
                        <a:rPr sz="1400"/>
                        <a:t>02.06.2025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r>
                        <a:rPr sz="1400"/>
                        <a:t>11.06.2025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  <a:tr h="518160">
                <a:tc>
                  <a:txBody>
                    <a:bodyPr/>
                    <a:p>
                      <a:r>
                        <a:rPr sz="1400" b="1">
                          <a:solidFill>
                            <a:schemeClr val="bg1"/>
                          </a:solidFill>
                          <a:latin typeface="Century Gothic Bold" panose="020B0502020202020204" charset="0"/>
                          <a:cs typeface="Century Gothic Bold" panose="020B0502020202020204" charset="0"/>
                        </a:rPr>
                        <a:t>Operations</a:t>
                      </a:r>
                      <a:endParaRPr sz="1400" b="1">
                        <a:solidFill>
                          <a:schemeClr val="bg1"/>
                        </a:solidFill>
                        <a:latin typeface="Century Gothic Bold" panose="020B0502020202020204" charset="0"/>
                        <a:cs typeface="Century Gothic Bold" panose="020B050202020202020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1081C4"/>
                    </a:solidFill>
                  </a:tcPr>
                </a:tc>
                <a:tc>
                  <a:txBody>
                    <a:bodyPr/>
                    <a:p>
                      <a:r>
                        <a:rPr sz="1400" b="1">
                          <a:solidFill>
                            <a:schemeClr val="bg1"/>
                          </a:solidFill>
                          <a:latin typeface="Century Gothic Bold" panose="020B0502020202020204" charset="0"/>
                          <a:cs typeface="Century Gothic Bold" panose="020B0502020202020204" charset="0"/>
                        </a:rPr>
                        <a:t>Maintenance, Toolshop</a:t>
                      </a:r>
                      <a:endParaRPr sz="1400" b="1">
                        <a:solidFill>
                          <a:schemeClr val="bg1"/>
                        </a:solidFill>
                        <a:latin typeface="Century Gothic Bold" panose="020B0502020202020204" charset="0"/>
                        <a:cs typeface="Century Gothic Bold" panose="020B0502020202020204" charset="0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rgbClr val="1081C4"/>
                    </a:solidFill>
                  </a:tcPr>
                </a:tc>
                <a:tc>
                  <a:txBody>
                    <a:bodyPr/>
                    <a:p>
                      <a:r>
                        <a:rPr sz="1400"/>
                        <a:t>13.06.2025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r>
                        <a:rPr sz="1400"/>
                        <a:t>18.06.2025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r>
                        <a:rPr sz="1400"/>
                        <a:t>17.06.2025</a:t>
                      </a:r>
                      <a:endParaRPr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/>
          <p:nvPr>
            <p:ph type="body" sz="quarter" idx="10"/>
          </p:nvPr>
        </p:nvSpPr>
        <p:spPr>
          <a:xfrm>
            <a:off x="136525" y="1717040"/>
            <a:ext cx="7202805" cy="4951730"/>
          </a:xfrm>
        </p:spPr>
        <p:txBody>
          <a:bodyPr>
            <a:normAutofit fontScale="25000"/>
          </a:bodyPr>
          <a:p>
            <a:pPr marL="0" indent="0">
              <a:buNone/>
            </a:pPr>
            <a:r>
              <a:rPr lang="en-US" altLang="en-US" sz="5600" b="1">
                <a:solidFill>
                  <a:srgbClr val="FFC000"/>
                </a:solidFill>
                <a:latin typeface="Century Gothic Bold" panose="020B0502020202020204" charset="0"/>
                <a:cs typeface="Century Gothic Bold" panose="020B0502020202020204" charset="0"/>
              </a:rPr>
              <a:t>Project Overview (10 min)</a:t>
            </a:r>
            <a:endParaRPr lang="en-US" altLang="en-US" sz="5600" b="1">
              <a:solidFill>
                <a:srgbClr val="FFC000"/>
              </a:solidFill>
              <a:latin typeface="Century Gothic Bold" panose="020B0502020202020204" charset="0"/>
              <a:cs typeface="Century Gothic Bold" panose="020B0502020202020204" charset="0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en-US" sz="3200"/>
              <a:t>Project scope and objectives</a:t>
            </a:r>
            <a:endParaRPr lang="en-US" altLang="en-US" sz="3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en-US" sz="3200"/>
              <a:t>Business drivers</a:t>
            </a:r>
            <a:endParaRPr lang="en-US" altLang="en-US" sz="3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en-US" sz="3200"/>
              <a:t>Expected business benefits</a:t>
            </a:r>
            <a:endParaRPr lang="en-US" altLang="en-US" sz="3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en-US" sz="3200"/>
              <a:t>Global authorization principles</a:t>
            </a:r>
            <a:endParaRPr lang="en-US" altLang="en-US" sz="3200"/>
          </a:p>
          <a:p>
            <a:pPr marL="0" indent="0">
              <a:buNone/>
            </a:pPr>
            <a:r>
              <a:rPr lang="en-US" altLang="en-US" sz="5600" b="1">
                <a:solidFill>
                  <a:srgbClr val="FFC000"/>
                </a:solidFill>
                <a:latin typeface="Century Gothic Bold" panose="020B0502020202020204" charset="0"/>
                <a:cs typeface="Century Gothic Bold" panose="020B0502020202020204" charset="0"/>
              </a:rPr>
              <a:t>Focus Groups Role &amp; Responsibilities (15 min)</a:t>
            </a:r>
            <a:endParaRPr lang="en-US" altLang="en-US" sz="5600" b="1">
              <a:solidFill>
                <a:srgbClr val="FFC000"/>
              </a:solidFill>
              <a:latin typeface="Century Gothic Bold" panose="020B0502020202020204" charset="0"/>
              <a:cs typeface="Century Gothic Bold" panose="020B0502020202020204" charset="0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en-US" sz="3200"/>
              <a:t>Purpose of Focus Groups</a:t>
            </a:r>
            <a:endParaRPr lang="en-US" altLang="en-US" sz="3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en-US" sz="3200"/>
              <a:t>Key responsibilities</a:t>
            </a:r>
            <a:endParaRPr lang="en-US" altLang="en-US" sz="3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en-US" sz="3200"/>
              <a:t>User grouping process</a:t>
            </a:r>
            <a:endParaRPr lang="en-US" altLang="en-US" sz="3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en-US" sz="3200"/>
              <a:t>Decision-making authority</a:t>
            </a:r>
            <a:endParaRPr lang="en-US" altLang="en-US" sz="3200"/>
          </a:p>
          <a:p>
            <a:pPr marL="0" indent="0">
              <a:buNone/>
            </a:pPr>
            <a:r>
              <a:rPr lang="en-US" altLang="en-US" sz="5600" b="1">
                <a:solidFill>
                  <a:srgbClr val="FFC000"/>
                </a:solidFill>
                <a:latin typeface="Century Gothic Bold" panose="020B0502020202020204" charset="0"/>
                <a:cs typeface="Century Gothic Bold" panose="020B0502020202020204" charset="0"/>
              </a:rPr>
              <a:t>Methodology &amp; Data Overview (10 min)</a:t>
            </a:r>
            <a:endParaRPr lang="en-US" altLang="en-US" sz="5600" b="1">
              <a:solidFill>
                <a:srgbClr val="FFC000"/>
              </a:solidFill>
              <a:latin typeface="Century Gothic Bold" panose="020B0502020202020204" charset="0"/>
              <a:cs typeface="Century Gothic Bold" panose="020B0502020202020204" charset="0"/>
            </a:endParaRPr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en-US" sz="3200"/>
              <a:t>Our approach and methodology</a:t>
            </a:r>
            <a:endParaRPr lang="en-US" altLang="en-US" sz="3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en-US" sz="3200"/>
              <a:t>Data to be provided to Focus Groups</a:t>
            </a:r>
            <a:endParaRPr lang="en-US" altLang="en-US" sz="3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en-US" sz="3200"/>
              <a:t>Analysis techniques (similarity index, outlier analysis)</a:t>
            </a:r>
            <a:endParaRPr lang="en-US" altLang="en-US" sz="3200"/>
          </a:p>
          <a:p>
            <a:pPr marL="171450" indent="-171450">
              <a:buFont typeface="Arial" panose="020B0604020202090204" pitchFamily="34" charset="0"/>
              <a:buChar char="•"/>
            </a:pPr>
            <a:r>
              <a:rPr lang="en-US" altLang="en-US" sz="3200"/>
              <a:t>Position-based grouping approach</a:t>
            </a:r>
            <a:endParaRPr lang="en-US" altLang="en-US" sz="3200"/>
          </a:p>
          <a:p>
            <a:pPr marL="0" indent="0">
              <a:buNone/>
            </a:pPr>
            <a:r>
              <a:rPr lang="tr-TR" altLang="en-US" sz="5600" b="1">
                <a:solidFill>
                  <a:srgbClr val="FFC000"/>
                </a:solidFill>
                <a:latin typeface="Century Gothic Bold" panose="020B0502020202020204" charset="0"/>
                <a:cs typeface="Century Gothic Bold" panose="020B0502020202020204" charset="0"/>
              </a:rPr>
              <a:t>T</a:t>
            </a:r>
            <a:r>
              <a:rPr lang="en-US" altLang="en-US" sz="5600" b="1">
                <a:solidFill>
                  <a:srgbClr val="FFC000"/>
                </a:solidFill>
                <a:latin typeface="Century Gothic Bold" panose="020B0502020202020204" charset="0"/>
                <a:cs typeface="Century Gothic Bold" panose="020B0502020202020204" charset="0"/>
              </a:rPr>
              <a:t>imeline &amp; Key Milestones (5 min)</a:t>
            </a:r>
            <a:endParaRPr lang="en-US" altLang="en-US" sz="5600" b="1">
              <a:solidFill>
                <a:srgbClr val="FFC000"/>
              </a:solidFill>
              <a:latin typeface="Century Gothic Bold" panose="020B0502020202020204" charset="0"/>
              <a:cs typeface="Century Gothic Bold" panose="020B0502020202020204" charset="0"/>
            </a:endParaRPr>
          </a:p>
          <a:p>
            <a:pPr marL="0" indent="0">
              <a:buNone/>
            </a:pPr>
            <a:r>
              <a:rPr lang="en-US" altLang="en-US" sz="5600" b="1">
                <a:solidFill>
                  <a:srgbClr val="FFC000"/>
                </a:solidFill>
                <a:latin typeface="Century Gothic Bold" panose="020B0502020202020204" charset="0"/>
                <a:cs typeface="Century Gothic Bold" panose="020B0502020202020204" charset="0"/>
              </a:rPr>
              <a:t>Communication Plan &amp; Support (5 min)</a:t>
            </a:r>
            <a:endParaRPr lang="en-US" altLang="en-US" sz="5600" b="1">
              <a:solidFill>
                <a:srgbClr val="FFC000"/>
              </a:solidFill>
              <a:latin typeface="Century Gothic Bold" panose="020B0502020202020204" charset="0"/>
              <a:cs typeface="Century Gothic Bold" panose="020B0502020202020204" charset="0"/>
            </a:endParaRPr>
          </a:p>
          <a:p>
            <a:pPr marL="0" indent="0">
              <a:buNone/>
            </a:pPr>
            <a:r>
              <a:rPr lang="en-US" altLang="en-US" sz="5600" b="1">
                <a:solidFill>
                  <a:srgbClr val="FFC000"/>
                </a:solidFill>
                <a:latin typeface="Century Gothic Bold" panose="020B0502020202020204" charset="0"/>
                <a:cs typeface="Century Gothic Bold" panose="020B0502020202020204" charset="0"/>
              </a:rPr>
              <a:t>Next Steps &amp; Q&amp;A (10 min)</a:t>
            </a:r>
            <a:endParaRPr lang="en-US" altLang="en-US" sz="5600" b="1">
              <a:solidFill>
                <a:srgbClr val="FFC000"/>
              </a:solidFill>
              <a:latin typeface="Century Gothic Bold" panose="020B0502020202020204" charset="0"/>
              <a:cs typeface="Century Gothic Bold" panose="020B0502020202020204" charset="0"/>
            </a:endParaRPr>
          </a:p>
          <a:p>
            <a:endParaRPr lang="en-US" altLang="en-US"/>
          </a:p>
          <a:p>
            <a:pPr marL="0" indent="0">
              <a:buNone/>
            </a:pPr>
            <a:endParaRPr lang="en-US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237490"/>
            <a:ext cx="7202805" cy="1078230"/>
          </a:xfrm>
        </p:spPr>
        <p:txBody>
          <a:bodyPr/>
          <a:p>
            <a:r>
              <a:rPr lang="en-US" altLang="en-US" b="1">
                <a:latin typeface="Calibri Bold" panose="020F0702030404030204" charset="0"/>
                <a:cs typeface="Calibri Bold" panose="020F0702030404030204" charset="0"/>
              </a:rPr>
              <a:t>Meeting Agenda: SAP Global Authorization Project - Focus Groups Kickoff</a:t>
            </a:r>
            <a:endParaRPr lang="en-US" altLang="en-US" b="1">
              <a:latin typeface="Calibri Bold" panose="020F0702030404030204" charset="0"/>
              <a:cs typeface="Calibri Bold" panose="020F070203040403020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p>
            <a:fld id="{7827226D-4E1A-4DB4-ACCD-9F12C0BEC055}" type="slidenum">
              <a:rPr lang="en-US" smtClean="0"/>
            </a:fld>
            <a:endParaRPr lang="en-US" dirty="0"/>
          </a:p>
        </p:txBody>
      </p:sp>
      <p:pic>
        <p:nvPicPr>
          <p:cNvPr id="12" name="Picture Placeholder 11" descr="behnam-norouzi-fg2T4Hbadfc-unsplash"/>
          <p:cNvPicPr>
            <a:picLocks noChangeAspect="1"/>
          </p:cNvPicPr>
          <p:nvPr>
            <p:ph type="pic" sz="quarter" idx="11"/>
          </p:nvPr>
        </p:nvPicPr>
        <p:blipFill>
          <a:blip r:embed="rId1"/>
          <a:stretch>
            <a:fillRect/>
          </a:stretch>
        </p:blipFill>
        <p:spPr>
          <a:xfrm>
            <a:off x="7659370" y="0"/>
            <a:ext cx="45326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4000" b="1">
                <a:latin typeface="Century Gothic Bold" panose="020B0502020202020204" charset="0"/>
                <a:cs typeface="Century Gothic Bold" panose="020B0502020202020204" charset="0"/>
                <a:sym typeface="+mn-ea"/>
              </a:rPr>
              <a:t>Communication &amp; Support</a:t>
            </a:r>
            <a:endParaRPr lang="tr-TR" altLang="en-US" sz="4000" b="1">
              <a:solidFill>
                <a:schemeClr val="tx1"/>
              </a:solidFill>
              <a:latin typeface="Century Gothic Bold" panose="020B0502020202020204" charset="0"/>
              <a:cs typeface="Century Gothic Bold" panose="020B0502020202020204" charset="0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879205" y="6390640"/>
            <a:ext cx="3312795" cy="365125"/>
          </a:xfrm>
        </p:spPr>
        <p:txBody>
          <a:bodyPr/>
          <a:lstStyle/>
          <a:p>
            <a:fld id="{7827226D-4E1A-4DB4-ACCD-9F12C0BEC05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sz="1800"/>
              <a:t>Bi-weekly status update meetings</a:t>
            </a:r>
            <a:endParaRPr lang="en-US" altLang="en-US" sz="1800"/>
          </a:p>
          <a:p>
            <a:r>
              <a:rPr lang="en-US" altLang="en-US" sz="1800"/>
              <a:t>Dedicated support channel for Focus Group members</a:t>
            </a:r>
            <a:endParaRPr lang="en-US" altLang="en-US" sz="1800"/>
          </a:p>
          <a:p>
            <a:r>
              <a:rPr lang="en-US" altLang="en-US" sz="1800"/>
              <a:t>Documentation repository</a:t>
            </a:r>
            <a:endParaRPr lang="en-US" altLang="en-US" sz="1800"/>
          </a:p>
          <a:p>
            <a:r>
              <a:rPr lang="en-US" altLang="en-US" sz="1800"/>
              <a:t>Q&amp;A sessions after each milestone</a:t>
            </a:r>
            <a:endParaRPr lang="en-US" altLang="en-US" sz="1800"/>
          </a:p>
          <a:p>
            <a:r>
              <a:rPr lang="en-US" altLang="en-US" sz="1800"/>
              <a:t>Continuous feedback mechanism</a:t>
            </a:r>
            <a:endParaRPr lang="en-US" altLang="en-US" sz="1800"/>
          </a:p>
          <a:p>
            <a:r>
              <a:rPr lang="en-US" altLang="en-US" sz="1800"/>
              <a:t>Consulting team available anytime for your questions and support</a:t>
            </a:r>
            <a:endParaRPr lang="en-US" altLang="en-US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latin typeface="Century Gothic Bold" panose="020B0502020202020204" charset="0"/>
                <a:cs typeface="Century Gothic Bold" panose="020B0502020202020204" charset="0"/>
              </a:rPr>
              <a:t>Communication &amp; Support</a:t>
            </a:r>
            <a:endParaRPr lang="en-US" altLang="en-US" b="1">
              <a:latin typeface="Century Gothic Bold" panose="020B0502020202020204" charset="0"/>
              <a:cs typeface="Century Gothic Bold" panose="020B0502020202020204" charset="0"/>
            </a:endParaRPr>
          </a:p>
        </p:txBody>
      </p:sp>
      <p:sp>
        <p:nvSpPr>
          <p:cNvPr id="5" name="Text Placeholder 4"/>
          <p:cNvSpPr>
            <a:spLocks noGrp="1"/>
          </p:cNvSpPr>
          <p:nvPr/>
        </p:nvSpPr>
        <p:spPr>
          <a:xfrm>
            <a:off x="1237785" y="741451"/>
            <a:ext cx="9855200" cy="5016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Staying Connected Throughout the Process</a:t>
            </a:r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altLang="en-US" sz="4000" b="1">
                <a:solidFill>
                  <a:schemeClr val="tx1"/>
                </a:solidFill>
                <a:latin typeface="Century Gothic Bold" panose="020B0502020202020204" charset="0"/>
                <a:cs typeface="Century Gothic Bold" panose="020B0502020202020204" charset="0"/>
                <a:sym typeface="+mn-ea"/>
              </a:rPr>
              <a:t>Next Steps</a:t>
            </a:r>
            <a:endParaRPr lang="tr-TR" altLang="en-US" sz="4000" b="1">
              <a:solidFill>
                <a:schemeClr val="tx1"/>
              </a:solidFill>
              <a:latin typeface="Century Gothic Bold" panose="020B0502020202020204" charset="0"/>
              <a:cs typeface="Century Gothic Bold" panose="020B0502020202020204" charset="0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879205" y="6390640"/>
            <a:ext cx="3312795" cy="365125"/>
          </a:xfrm>
        </p:spPr>
        <p:txBody>
          <a:bodyPr/>
          <a:lstStyle/>
          <a:p>
            <a:fld id="{7827226D-4E1A-4DB4-ACCD-9F12C0BEC05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sz="1800"/>
              <a:t>Review provided data package (by May 20)</a:t>
            </a:r>
            <a:endParaRPr lang="en-US" altLang="en-US" sz="1800"/>
          </a:p>
          <a:p>
            <a:r>
              <a:rPr lang="en-US" altLang="en-US" sz="1800"/>
              <a:t>Schedule functional team discussions</a:t>
            </a:r>
            <a:endParaRPr lang="en-US" altLang="en-US" sz="1800"/>
          </a:p>
          <a:p>
            <a:r>
              <a:rPr lang="en-US" altLang="en-US" sz="1800"/>
              <a:t>Prepare questions for first workshop</a:t>
            </a:r>
            <a:endParaRPr lang="en-US" altLang="en-US" sz="1800"/>
          </a:p>
          <a:p>
            <a:r>
              <a:rPr lang="en-US" altLang="en-US" sz="1800"/>
              <a:t>Identify potential regional differences</a:t>
            </a:r>
            <a:endParaRPr lang="en-US" altLang="en-US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latin typeface="Century Gothic Bold" panose="020B0502020202020204" charset="0"/>
                <a:cs typeface="Century Gothic Bold" panose="020B0502020202020204" charset="0"/>
              </a:rPr>
              <a:t>Next Steps</a:t>
            </a:r>
            <a:endParaRPr lang="en-US" altLang="en-US" b="1">
              <a:latin typeface="Century Gothic Bold" panose="020B0502020202020204" charset="0"/>
              <a:cs typeface="Century Gothic Bold" panose="020B0502020202020204" charset="0"/>
            </a:endParaRPr>
          </a:p>
        </p:txBody>
      </p:sp>
      <p:sp>
        <p:nvSpPr>
          <p:cNvPr id="5" name="Text Placeholder 4"/>
          <p:cNvSpPr>
            <a:spLocks noGrp="1"/>
          </p:cNvSpPr>
          <p:nvPr/>
        </p:nvSpPr>
        <p:spPr>
          <a:xfrm>
            <a:off x="1237785" y="741451"/>
            <a:ext cx="9855200" cy="5016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altLang="en-US"/>
              <a:t>I</a:t>
            </a:r>
            <a:r>
              <a:rPr lang="en-US" altLang="en-US"/>
              <a:t>mmediate Actions</a:t>
            </a:r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4000" b="1">
                <a:latin typeface="Century Gothic Bold" panose="020B0502020202020204" charset="0"/>
                <a:cs typeface="Century Gothic Bold" panose="020B0502020202020204" charset="0"/>
              </a:rPr>
              <a:t>Introduction &amp; Project Overview</a:t>
            </a:r>
            <a:endParaRPr lang="en-US" altLang="en-US" sz="4000" b="1">
              <a:latin typeface="Century Gothic Bold" panose="020B0502020202020204" charset="0"/>
              <a:cs typeface="Century Gothic Bold" panose="020B05020202020202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879205" y="6390640"/>
            <a:ext cx="3312795" cy="365125"/>
          </a:xfrm>
        </p:spPr>
        <p:txBody>
          <a:bodyPr/>
          <a:lstStyle/>
          <a:p>
            <a:fld id="{7827226D-4E1A-4DB4-ACCD-9F12C0BEC05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latin typeface="Century Gothic Bold" panose="020B0502020202020204" charset="0"/>
                <a:cs typeface="Century Gothic Bold" panose="020B0502020202020204" charset="0"/>
              </a:rPr>
              <a:t>Project Scope &amp; Objectives</a:t>
            </a:r>
            <a:endParaRPr lang="en-US" altLang="en-US" b="1">
              <a:latin typeface="Century Gothic Bold" panose="020B0502020202020204" charset="0"/>
              <a:cs typeface="Century Gothic Bold" panose="020B0502020202020204" charset="0"/>
            </a:endParaRPr>
          </a:p>
        </p:txBody>
      </p:sp>
      <p:pic>
        <p:nvPicPr>
          <p:cNvPr id="10" name="Picture Placeholder 9" descr="josh-calabrese-Ev1XqeVL2wI-unsplash"/>
          <p:cNvPicPr>
            <a:picLocks noGrp="1" noChangeAspect="1"/>
          </p:cNvPicPr>
          <p:nvPr>
            <p:ph type="pic" sz="quarter" idx="14"/>
          </p:nvPr>
        </p:nvPicPr>
        <p:blipFill>
          <a:blip r:embed="rId1"/>
          <a:stretch>
            <a:fillRect/>
          </a:stretch>
        </p:blipFill>
        <p:spPr>
          <a:xfrm>
            <a:off x="8074025" y="946150"/>
            <a:ext cx="3941445" cy="59118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613535" y="153352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en-US" altLang="en-US" dirty="0">
                <a:sym typeface="+mn-ea"/>
              </a:rPr>
              <a:t>Implementation of standardized SAP authorizations across</a:t>
            </a:r>
            <a:r>
              <a:rPr lang="en-US" altLang="en-US" dirty="0">
                <a:solidFill>
                  <a:srgbClr val="1081C4"/>
                </a:solidFill>
                <a:sym typeface="+mn-ea"/>
              </a:rPr>
              <a:t> </a:t>
            </a:r>
            <a:r>
              <a:rPr lang="en-US" altLang="en-US" b="1" dirty="0">
                <a:solidFill>
                  <a:srgbClr val="1081C4"/>
                </a:solidFill>
                <a:latin typeface="Century Gothic Bold" panose="020B0502020202020204" charset="0"/>
                <a:cs typeface="Century Gothic Bold" panose="020B0502020202020204" charset="0"/>
                <a:sym typeface="+mn-ea"/>
              </a:rPr>
              <a:t>all Maxion Wheels locations</a:t>
            </a:r>
            <a:endParaRPr lang="en-US" altLang="en-US" b="1" dirty="0">
              <a:solidFill>
                <a:srgbClr val="1081C4"/>
              </a:solidFill>
              <a:latin typeface="Century Gothic Bold" panose="020B0502020202020204" charset="0"/>
              <a:cs typeface="Century Gothic Bold" panose="020B0502020202020204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613535" y="267398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en-US" altLang="en-US" dirty="0">
                <a:sym typeface="+mn-ea"/>
              </a:rPr>
              <a:t>Alignment of user access rights with </a:t>
            </a:r>
            <a:r>
              <a:rPr lang="en-US" altLang="en-US" b="1" dirty="0">
                <a:solidFill>
                  <a:srgbClr val="1081C4"/>
                </a:solidFill>
                <a:latin typeface="Century Gothic Bold" panose="020B0502020202020204" charset="0"/>
                <a:cs typeface="Century Gothic Bold" panose="020B0502020202020204" charset="0"/>
                <a:sym typeface="+mn-ea"/>
              </a:rPr>
              <a:t>organizational roles and responsibilities</a:t>
            </a:r>
            <a:endParaRPr lang="en-US" altLang="en-US" b="1" dirty="0">
              <a:solidFill>
                <a:srgbClr val="1081C4"/>
              </a:solidFill>
              <a:latin typeface="Century Gothic Bold" panose="020B0502020202020204" charset="0"/>
              <a:cs typeface="Century Gothic Bold" panose="020B0502020202020204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613535" y="374840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en-US" altLang="en-US" dirty="0">
                <a:sym typeface="+mn-ea"/>
              </a:rPr>
              <a:t>Enhancement of system security through proper </a:t>
            </a:r>
            <a:r>
              <a:rPr lang="en-US" altLang="en-US" b="1" dirty="0">
                <a:solidFill>
                  <a:srgbClr val="1081C4"/>
                </a:solidFill>
                <a:latin typeface="Century Gothic Bold" panose="020B0502020202020204" charset="0"/>
                <a:cs typeface="Century Gothic Bold" panose="020B0502020202020204" charset="0"/>
                <a:sym typeface="+mn-ea"/>
              </a:rPr>
              <a:t>segregation of duties</a:t>
            </a:r>
            <a:r>
              <a:rPr lang="tr-TR" altLang="en-US" b="1" dirty="0">
                <a:solidFill>
                  <a:srgbClr val="1081C4"/>
                </a:solidFill>
                <a:latin typeface="Century Gothic Bold" panose="020B0502020202020204" charset="0"/>
                <a:cs typeface="Century Gothic Bold" panose="020B0502020202020204" charset="0"/>
                <a:sym typeface="+mn-ea"/>
              </a:rPr>
              <a:t> monitoring</a:t>
            </a:r>
            <a:endParaRPr lang="tr-TR" altLang="en-US" b="1" dirty="0">
              <a:solidFill>
                <a:srgbClr val="1081C4"/>
              </a:solidFill>
              <a:latin typeface="Century Gothic Bold" panose="020B0502020202020204" charset="0"/>
              <a:cs typeface="Century Gothic Bold" panose="020B0502020202020204" charset="0"/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613535" y="492188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en-US" altLang="en-US" b="1" dirty="0">
                <a:solidFill>
                  <a:srgbClr val="1081C4"/>
                </a:solidFill>
                <a:latin typeface="Century Gothic Bold" panose="020B0502020202020204" charset="0"/>
                <a:cs typeface="Century Gothic Bold" panose="020B0502020202020204" charset="0"/>
                <a:sym typeface="+mn-ea"/>
              </a:rPr>
              <a:t>Optimization </a:t>
            </a:r>
            <a:r>
              <a:rPr lang="en-US" altLang="en-US" dirty="0">
                <a:sym typeface="+mn-ea"/>
              </a:rPr>
              <a:t>of </a:t>
            </a:r>
            <a:r>
              <a:rPr lang="tr-TR" altLang="en-US" dirty="0">
                <a:sym typeface="+mn-ea"/>
              </a:rPr>
              <a:t>access </a:t>
            </a:r>
            <a:r>
              <a:rPr lang="en-US" altLang="en-US" dirty="0">
                <a:sym typeface="+mn-ea"/>
              </a:rPr>
              <a:t>management processes</a:t>
            </a:r>
            <a:endParaRPr lang="en-US" altLang="en-US" dirty="0">
              <a:sym typeface="+mn-ea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/>
          </a:bodyPr>
          <a:p>
            <a:r>
              <a:rPr lang="en-US" altLang="en-US"/>
              <a:t>Building a Standardized Global Authorization Framework</a:t>
            </a:r>
            <a:endParaRPr lang="en-US" altLang="en-US"/>
          </a:p>
        </p:txBody>
      </p:sp>
      <p:pic>
        <p:nvPicPr>
          <p:cNvPr id="14" name="Picture 13" descr="icons8-agre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45" y="2673985"/>
            <a:ext cx="539496" cy="539496"/>
          </a:xfrm>
          <a:prstGeom prst="rect">
            <a:avLst/>
          </a:prstGeom>
        </p:spPr>
      </p:pic>
      <p:pic>
        <p:nvPicPr>
          <p:cNvPr id="15" name="Picture 14" descr="icons8-glob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45" y="1562100"/>
            <a:ext cx="539496" cy="539496"/>
          </a:xfrm>
          <a:prstGeom prst="rect">
            <a:avLst/>
          </a:prstGeom>
        </p:spPr>
      </p:pic>
      <p:pic>
        <p:nvPicPr>
          <p:cNvPr id="18" name="Picture 17" descr="icons8-security_shiel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45" y="3822065"/>
            <a:ext cx="539496" cy="539496"/>
          </a:xfrm>
          <a:prstGeom prst="rect">
            <a:avLst/>
          </a:prstGeom>
        </p:spPr>
      </p:pic>
      <p:pic>
        <p:nvPicPr>
          <p:cNvPr id="19" name="Picture 18" descr="icons8-process_improvemen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45" y="4836160"/>
            <a:ext cx="539496" cy="5394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b="1">
                <a:latin typeface="Century Gothic Bold" panose="020B0502020202020204" charset="0"/>
                <a:cs typeface="Century Gothic Bold" panose="020B0502020202020204" charset="0"/>
              </a:rPr>
              <a:t>SAP Access Management </a:t>
            </a:r>
            <a:r>
              <a:rPr lang="en-US" altLang="en-US" b="1">
                <a:latin typeface="Century Gothic Bold" panose="020B0502020202020204" charset="0"/>
                <a:cs typeface="Century Gothic Bold" panose="020B0502020202020204" charset="0"/>
              </a:rPr>
              <a:t>Principles</a:t>
            </a:r>
            <a:endParaRPr lang="en-US" altLang="en-US" b="1">
              <a:latin typeface="Century Gothic Bold" panose="020B0502020202020204" charset="0"/>
              <a:cs typeface="Century Gothic Bold" panose="020B050202020202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613535" y="164782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en-US" altLang="en-US" b="1" dirty="0">
                <a:solidFill>
                  <a:schemeClr val="accent2"/>
                </a:solidFill>
                <a:latin typeface="Century Gothic Bold" panose="020B0502020202020204" charset="0"/>
                <a:cs typeface="Century Gothic Bold" panose="020B0502020202020204" charset="0"/>
                <a:sym typeface="+mn-ea"/>
              </a:rPr>
              <a:t>Global positions</a:t>
            </a:r>
            <a:r>
              <a:rPr lang="en-US" altLang="en-US" dirty="0">
                <a:sym typeface="+mn-ea"/>
              </a:rPr>
              <a:t> will be established</a:t>
            </a:r>
            <a:endParaRPr lang="en-US" altLang="en-US" dirty="0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613535" y="267398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en-US" altLang="en-US" b="1" dirty="0">
                <a:solidFill>
                  <a:schemeClr val="accent2"/>
                </a:solidFill>
                <a:latin typeface="Century Gothic Bold" panose="020B0502020202020204" charset="0"/>
                <a:cs typeface="Century Gothic Bold" panose="020B0502020202020204" charset="0"/>
                <a:sym typeface="+mn-ea"/>
              </a:rPr>
              <a:t>Base authorizations</a:t>
            </a:r>
            <a:r>
              <a:rPr lang="en-US" altLang="en-US" b="1" dirty="0">
                <a:solidFill>
                  <a:srgbClr val="1081C4"/>
                </a:solidFill>
                <a:latin typeface="Century Gothic Bold" panose="020B0502020202020204" charset="0"/>
                <a:cs typeface="Century Gothic Bold" panose="020B0502020202020204" charset="0"/>
                <a:sym typeface="+mn-ea"/>
              </a:rPr>
              <a:t> </a:t>
            </a:r>
            <a:r>
              <a:rPr lang="en-US" altLang="en-US" dirty="0">
                <a:sym typeface="+mn-ea"/>
              </a:rPr>
              <a:t>will be determined for each position</a:t>
            </a:r>
            <a:endParaRPr lang="en-US" altLang="en-US" dirty="0"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1613535" y="39052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algn="l">
              <a:buClrTx/>
              <a:buSzTx/>
              <a:buFontTx/>
              <a:buNone/>
            </a:pPr>
            <a:r>
              <a:rPr lang="en-US" altLang="en-US" b="1" dirty="0">
                <a:solidFill>
                  <a:schemeClr val="accent2"/>
                </a:solidFill>
                <a:latin typeface="Century Gothic Bold" panose="020B0502020202020204" charset="0"/>
                <a:cs typeface="Century Gothic Bold" panose="020B0502020202020204" charset="0"/>
                <a:sym typeface="+mn-ea"/>
              </a:rPr>
              <a:t>Risk matrix</a:t>
            </a:r>
            <a:r>
              <a:rPr lang="en-US" altLang="en-US" b="1" dirty="0">
                <a:latin typeface="Century Gothic Bold" panose="020B0502020202020204" charset="0"/>
                <a:cs typeface="Century Gothic Bold" panose="020B0502020202020204" charset="0"/>
                <a:sym typeface="+mn-ea"/>
              </a:rPr>
              <a:t> </a:t>
            </a:r>
            <a:r>
              <a:rPr lang="en-US" altLang="en-US" dirty="0">
                <a:sym typeface="+mn-ea"/>
              </a:rPr>
              <a:t>will be implemented globally</a:t>
            </a:r>
            <a:endParaRPr lang="en-US" altLang="en-US" dirty="0">
              <a:sym typeface="+mn-ea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1613535" y="483616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buNone/>
            </a:pPr>
            <a:r>
              <a:rPr lang="tr-TR" altLang="en-US" dirty="0">
                <a:sym typeface="+mn-ea"/>
              </a:rPr>
              <a:t>Access management </a:t>
            </a:r>
            <a:r>
              <a:rPr lang="en-US" altLang="en-US" b="1" dirty="0">
                <a:solidFill>
                  <a:schemeClr val="accent2"/>
                </a:solidFill>
                <a:latin typeface="Century Gothic Bold" panose="020B0502020202020204" charset="0"/>
                <a:cs typeface="Century Gothic Bold" panose="020B0502020202020204" charset="0"/>
                <a:sym typeface="+mn-ea"/>
              </a:rPr>
              <a:t>procedures </a:t>
            </a:r>
            <a:r>
              <a:rPr lang="en-US" altLang="en-US" dirty="0">
                <a:sym typeface="+mn-ea"/>
              </a:rPr>
              <a:t>and approach will be unified throughout Maxion</a:t>
            </a:r>
            <a:endParaRPr lang="en-US" altLang="en-US" dirty="0">
              <a:sym typeface="+mn-ea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p>
            <a:r>
              <a:rPr lang="en-US" altLang="en-US"/>
              <a:t>Global Authorization Principles</a:t>
            </a:r>
            <a:endParaRPr lang="en-US" altLang="en-US"/>
          </a:p>
        </p:txBody>
      </p:sp>
      <p:pic>
        <p:nvPicPr>
          <p:cNvPr id="4" name="Picture 3" descr="icons8-managemen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245" y="1511935"/>
            <a:ext cx="539496" cy="539496"/>
          </a:xfrm>
          <a:prstGeom prst="rect">
            <a:avLst/>
          </a:prstGeom>
        </p:spPr>
      </p:pic>
      <p:pic>
        <p:nvPicPr>
          <p:cNvPr id="6" name="Picture 5" descr="icons8-layer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45" y="2769870"/>
            <a:ext cx="539496" cy="539496"/>
          </a:xfrm>
          <a:prstGeom prst="rect">
            <a:avLst/>
          </a:prstGeom>
        </p:spPr>
      </p:pic>
      <p:pic>
        <p:nvPicPr>
          <p:cNvPr id="8" name="Picture 7" descr="icons8-data_matrix_co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45" y="3803015"/>
            <a:ext cx="539496" cy="539496"/>
          </a:xfrm>
          <a:prstGeom prst="rect">
            <a:avLst/>
          </a:prstGeom>
        </p:spPr>
      </p:pic>
      <p:pic>
        <p:nvPicPr>
          <p:cNvPr id="11" name="Picture 10" descr="icons8-workflo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45" y="4867910"/>
            <a:ext cx="539496" cy="539496"/>
          </a:xfrm>
          <a:prstGeom prst="rect">
            <a:avLst/>
          </a:prstGeom>
        </p:spPr>
      </p:pic>
      <p:pic>
        <p:nvPicPr>
          <p:cNvPr id="16" name="Picture Placeholder 15" descr="shane-rounce-DNkoNXQti3c-unsplash"/>
          <p:cNvPicPr>
            <a:picLocks noChangeAspect="1"/>
          </p:cNvPicPr>
          <p:nvPr>
            <p:ph type="pic" sz="quarter" idx="14"/>
          </p:nvPr>
        </p:nvPicPr>
        <p:blipFill>
          <a:blip r:embed="rId5"/>
          <a:stretch>
            <a:fillRect/>
          </a:stretch>
        </p:blipFill>
        <p:spPr>
          <a:xfrm>
            <a:off x="7839075" y="946150"/>
            <a:ext cx="4279900" cy="5911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4000" b="1">
                <a:solidFill>
                  <a:schemeClr val="tx1"/>
                </a:solidFill>
                <a:latin typeface="Century Gothic Bold" panose="020B0502020202020204" charset="0"/>
                <a:cs typeface="Century Gothic Bold" panose="020B0502020202020204" charset="0"/>
                <a:sym typeface="+mn-ea"/>
              </a:rPr>
              <a:t>Focus Groups Role &amp; Responsibilities</a:t>
            </a:r>
            <a:endParaRPr lang="en-US" altLang="en-US" sz="4000" b="1">
              <a:solidFill>
                <a:schemeClr val="tx1"/>
              </a:solidFill>
              <a:latin typeface="Century Gothic Bold" panose="020B0502020202020204" charset="0"/>
              <a:cs typeface="Century Gothic Bold" panose="020B0502020202020204" charset="0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879205" y="6390640"/>
            <a:ext cx="3312795" cy="365125"/>
          </a:xfrm>
        </p:spPr>
        <p:txBody>
          <a:bodyPr/>
          <a:lstStyle/>
          <a:p>
            <a:fld id="{7827226D-4E1A-4DB4-ACCD-9F12C0BEC05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46075" y="1487805"/>
            <a:ext cx="6856730" cy="4304665"/>
          </a:xfrm>
        </p:spPr>
        <p:txBody>
          <a:bodyPr/>
          <a:lstStyle/>
          <a:p>
            <a:r>
              <a:rPr lang="en-US" altLang="en-US" sz="1800"/>
              <a:t>Cross-functional teams of subject matter experts</a:t>
            </a:r>
            <a:endParaRPr lang="en-US" altLang="en-US" sz="1800"/>
          </a:p>
          <a:p>
            <a:r>
              <a:rPr lang="en-US" altLang="en-US" sz="1800"/>
              <a:t>Representing different functional areas globally</a:t>
            </a:r>
            <a:endParaRPr lang="en-US" altLang="en-US" sz="1800"/>
          </a:p>
          <a:p>
            <a:r>
              <a:rPr lang="en-US" altLang="en-US" sz="1800"/>
              <a:t>Responsible for defining standard authorization profiles</a:t>
            </a:r>
            <a:endParaRPr lang="en-US" altLang="en-US" sz="1800"/>
          </a:p>
          <a:p>
            <a:r>
              <a:rPr lang="en-US" altLang="en-US" sz="1800"/>
              <a:t>Bridge between technical implementation and business requirements</a:t>
            </a:r>
            <a:endParaRPr lang="en-US" altLang="en-US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3685" y="237490"/>
            <a:ext cx="6929120" cy="1078230"/>
          </a:xfrm>
        </p:spPr>
        <p:txBody>
          <a:bodyPr/>
          <a:lstStyle/>
          <a:p>
            <a:r>
              <a:rPr lang="en-US" altLang="en-US" b="1">
                <a:latin typeface="Century Gothic Bold" panose="020B0502020202020204" charset="0"/>
                <a:cs typeface="Century Gothic Bold" panose="020B0502020202020204" charset="0"/>
              </a:rPr>
              <a:t>The Role of Focus Groups</a:t>
            </a:r>
            <a:br>
              <a:rPr lang="en-US" altLang="en-US" b="1">
                <a:latin typeface="Century Gothic Bold" panose="020B0502020202020204" charset="0"/>
                <a:cs typeface="Century Gothic Bold" panose="020B0502020202020204" charset="0"/>
              </a:rPr>
            </a:br>
            <a:r>
              <a:rPr lang="en-US" altLang="en-US" sz="2400">
                <a:sym typeface="+mn-ea"/>
              </a:rPr>
              <a:t>Your Critical Role in Authorization Design</a:t>
            </a:r>
            <a:endParaRPr lang="en-US" altLang="en-US" sz="2400" b="1">
              <a:latin typeface="Century Gothic Bold" panose="020B0502020202020204" charset="0"/>
              <a:cs typeface="Century Gothic Bold" panose="020B0502020202020204" charset="0"/>
              <a:sym typeface="+mn-ea"/>
            </a:endParaRPr>
          </a:p>
        </p:txBody>
      </p:sp>
      <p:pic>
        <p:nvPicPr>
          <p:cNvPr id="6" name="Picture Placeholder 5" descr="thisisengineering-ftd-Qk0om20-unsplash"/>
          <p:cNvPicPr>
            <a:picLocks noChangeAspect="1"/>
          </p:cNvPicPr>
          <p:nvPr>
            <p:ph type="pic" sz="quarter" idx="11"/>
          </p:nvPr>
        </p:nvPicPr>
        <p:blipFill>
          <a:blip r:embed="rId1"/>
          <a:stretch>
            <a:fillRect/>
          </a:stretch>
        </p:blipFill>
        <p:spPr>
          <a:xfrm>
            <a:off x="7659370" y="31115"/>
            <a:ext cx="4532630" cy="67951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sz="1800"/>
              <a:t>Analyze user-position role mappings</a:t>
            </a:r>
            <a:endParaRPr lang="en-US" altLang="en-US" sz="1800"/>
          </a:p>
          <a:p>
            <a:r>
              <a:rPr lang="en-US" altLang="en-US" sz="1800"/>
              <a:t>Review task assignments across positions</a:t>
            </a:r>
            <a:endParaRPr lang="en-US" altLang="en-US" sz="1800"/>
          </a:p>
          <a:p>
            <a:r>
              <a:rPr lang="en-US" altLang="en-US" sz="1800"/>
              <a:t>Group users based on position similarities</a:t>
            </a:r>
            <a:endParaRPr lang="en-US" altLang="en-US" sz="1800"/>
          </a:p>
          <a:p>
            <a:r>
              <a:rPr lang="en-US" altLang="en-US" sz="1800"/>
              <a:t>Validate authorization profiles</a:t>
            </a:r>
            <a:endParaRPr lang="en-US" altLang="en-US" sz="1800"/>
          </a:p>
          <a:p>
            <a:r>
              <a:rPr lang="en-US" altLang="en-US" sz="1800"/>
              <a:t>Provide functional expertise and feedback</a:t>
            </a:r>
            <a:endParaRPr lang="en-US" altLang="en-US" sz="1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latin typeface="Century Gothic Bold" panose="020B0502020202020204" charset="0"/>
                <a:cs typeface="Century Gothic Bold" panose="020B0502020202020204" charset="0"/>
              </a:rPr>
              <a:t>Focus Group Responsibilities</a:t>
            </a:r>
            <a:endParaRPr lang="en-US" altLang="en-US" b="1">
              <a:latin typeface="Century Gothic Bold" panose="020B0502020202020204" charset="0"/>
              <a:cs typeface="Century Gothic Bold" panose="020B0502020202020204" charset="0"/>
            </a:endParaRPr>
          </a:p>
        </p:txBody>
      </p:sp>
      <p:sp>
        <p:nvSpPr>
          <p:cNvPr id="5" name="Text Placeholder 4"/>
          <p:cNvSpPr>
            <a:spLocks noGrp="1"/>
          </p:cNvSpPr>
          <p:nvPr/>
        </p:nvSpPr>
        <p:spPr>
          <a:xfrm>
            <a:off x="1237785" y="741451"/>
            <a:ext cx="9855200" cy="5016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entury Gothic" panose="020B0502020202020204" pitchFamily="34" charset="0"/>
              <a:buChar char="–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Key Activities in the Authorization Design Process</a:t>
            </a:r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altLang="en-US" sz="4000" b="1">
                <a:solidFill>
                  <a:schemeClr val="tx1"/>
                </a:solidFill>
                <a:latin typeface="Century Gothic Bold" panose="020B0502020202020204" charset="0"/>
                <a:cs typeface="Century Gothic Bold" panose="020B0502020202020204" charset="0"/>
                <a:sym typeface="+mn-ea"/>
              </a:rPr>
              <a:t>Methodology</a:t>
            </a:r>
            <a:endParaRPr lang="tr-TR" altLang="en-US" sz="4000" b="1">
              <a:solidFill>
                <a:schemeClr val="tx1"/>
              </a:solidFill>
              <a:latin typeface="Century Gothic Bold" panose="020B0502020202020204" charset="0"/>
              <a:cs typeface="Century Gothic Bold" panose="020B0502020202020204" charset="0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879205" y="6390640"/>
            <a:ext cx="3312795" cy="365125"/>
          </a:xfrm>
        </p:spPr>
        <p:txBody>
          <a:bodyPr/>
          <a:lstStyle/>
          <a:p>
            <a:fld id="{7827226D-4E1A-4DB4-ACCD-9F12C0BEC05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Content">
  <a:themeElements>
    <a:clrScheme name="Maxion Wheel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83BF"/>
      </a:accent1>
      <a:accent2>
        <a:srgbClr val="ED7A23"/>
      </a:accent2>
      <a:accent3>
        <a:srgbClr val="F7941E"/>
      </a:accent3>
      <a:accent4>
        <a:srgbClr val="56575B"/>
      </a:accent4>
      <a:accent5>
        <a:srgbClr val="CBC8C7"/>
      </a:accent5>
      <a:accent6>
        <a:srgbClr val="D1D3D5"/>
      </a:accent6>
      <a:hlink>
        <a:srgbClr val="0083BF"/>
      </a:hlink>
      <a:folHlink>
        <a:srgbClr val="0083BF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ma:contentTypeVersion="14" ct:_="" ma:versionID="2ef32bc0574af7d1a468d7520306689b" ma:_="" ma:contentTypeScope="" ma:contentTypeID="0x010100E7C4D293FF75664CB0191BC46248BCB8" ma:contentTypeName="Document" ma:contentTypeDescription="Create a new document.">
  <xsd:schema xmlns:p="http://schemas.microsoft.com/office/2006/metadata/properties" xmlns:ns2="db2d1b1e-763a-430b-b0f5-898f8b6be1e1" xmlns:xs="http://www.w3.org/2001/XMLSchema" xmlns:ns3="966315e7-30a9-40c5-8456-1e2ec391afb0" xmlns:xsd="http://www.w3.org/2001/XMLSchema" targetNamespace="http://schemas.microsoft.com/office/2006/metadata/properties" ma:root="true" ns2:_="" ma:fieldsID="cbec137cb97100fae6cbaa0d45228961" ns3:_="">
    <xsd:import namespace="db2d1b1e-763a-430b-b0f5-898f8b6be1e1"/>
    <xsd:import namespace="966315e7-30a9-40c5-8456-1e2ec391af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="http://www.w3.org/2001/XMLSchema" xmlns:xsd="http://www.w3.org/2001/XMLSchema" xmlns:pc="http://schemas.microsoft.com/office/infopath/2007/PartnerControls" xmlns:dms="http://schemas.microsoft.com/office/2006/documentManagement/types" targetNamespace="db2d1b1e-763a-430b-b0f5-898f8b6be1e1" elementFormDefault="qualified">
    <xsd:import namespace="http://schemas.microsoft.com/office/2006/documentManagement/types"/>
    <xsd:import namespace="http://schemas.microsoft.com/office/infopath/2007/PartnerControls"/>
    <xsd:element ma:displayName="MediaServiceMetadata" name="MediaServiceMetadata" ma:hidden="true" nillable="true" ma:readOnly="true" ma:internalName="MediaServiceMetadata" ma:index="8">
      <xsd:simpleType>
        <xsd:restriction base="dms:Note"/>
      </xsd:simpleType>
    </xsd:element>
    <xsd:element ma:displayName="MediaServiceFastMetadata" name="MediaServiceFastMetadata" ma:hidden="true" nillable="true" ma:readOnly="true" ma:internalName="MediaServiceFastMetadata" ma:index="9">
      <xsd:simpleType>
        <xsd:restriction base="dms:Note"/>
      </xsd:simpleType>
    </xsd:element>
    <xsd:element ma:displayName="MediaServiceSearchProperties" name="MediaServiceSearchProperties" ma:hidden="true" nillable="true" ma:readOnly="true" ma:internalName="MediaServiceSearchProperties" ma:index="10">
      <xsd:simpleType>
        <xsd:restriction base="dms:Note"/>
      </xsd:simpleType>
    </xsd:element>
    <xsd:element ma:displayName="MediaServiceObjectDetectorVersions" name="MediaServiceObjectDetectorVersions" ma:hidden="true" nillable="true" ma:indexed="true" ma:readOnly="true" ma:internalName="MediaServiceObjectDetectorVersions" ma:index="11">
      <xsd:simpleType>
        <xsd:restriction base="dms:Text"/>
      </xsd:simpleType>
    </xsd:element>
    <xsd:element ma:displayName="MediaServiceGenerationTime" name="MediaServiceGenerationTime" ma:hidden="true" nillable="true" ma:readOnly="true" ma:internalName="MediaServiceGenerationTime" ma:index="12">
      <xsd:simpleType>
        <xsd:restriction base="dms:Text"/>
      </xsd:simpleType>
    </xsd:element>
    <xsd:element ma:displayName="MediaServiceEventHashCode" name="MediaServiceEventHashCode" ma:hidden="true" nillable="true" ma:readOnly="true" ma:internalName="MediaServiceEventHashCode" ma:index="13">
      <xsd:simpleType>
        <xsd:restriction base="dms:Text"/>
      </xsd:simpleType>
    </xsd:element>
    <xsd:element ma:displayName="MediaLengthInSeconds" name="MediaLengthInSeconds" ma:hidden="true" nillable="true" ma:readOnly="true" ma:internalName="MediaLengthInSeconds" ma:index="14">
      <xsd:simpleType>
        <xsd:restriction base="dms:Unknown"/>
      </xsd:simpleType>
    </xsd:element>
    <xsd:element ma:displayName="MediaServiceDateTaken" name="MediaServiceDateTaken" ma:hidden="true" nillable="true" ma:indexed="true" ma:readOnly="true" ma:internalName="MediaServiceDateTaken" ma:index="15">
      <xsd:simpleType>
        <xsd:restriction base="dms:Text"/>
      </xsd:simpleType>
    </xsd:element>
    <xsd:element ma:displayName="Image Tags" ma:open="true" ma:taxonomyFieldName="MediaServiceImageTags" name="lcf76f155ced4ddcb4097134ff3c332f" ma:fieldId="{5cf76f15-5ced-4ddc-b409-7134ff3c332f}" nillable="true" ma:anchorId="fba54fb3-c3e1-fe81-a776-ca4b69148c4d" ma:sspId="01f42464-d544-4364-9feb-a3863dea73b5" ma:isKeyword="false" ma:readOnly="false" ma:internalName="lcf76f155ced4ddcb4097134ff3c332f" ma:taxonomyMulti="true" ma:index="17" ma:termSetId="09814cd3-568e-fe90-9814-8d621ff8fb84" ma:taxonomy="true">
      <xsd:complexType>
        <xsd:sequence>
          <xsd:element ref="pc:Terms" maxOccurs="1" minOccurs="0"/>
        </xsd:sequence>
      </xsd:complexType>
    </xsd:element>
    <xsd:element ma:displayName="Extracted Text" name="MediaServiceOCR" nillable="true" ma:readOnly="true" ma:internalName="MediaServiceOCR" ma:index="19">
      <xsd:simpleType>
        <xsd:restriction base="dms:Note">
          <xsd:maxLength value="255"/>
        </xsd:restriction>
      </xsd:simpleType>
    </xsd:element>
  </xsd:schema>
  <xsd:schema xmlns:xs="http://www.w3.org/2001/XMLSchema" xmlns:xsd="http://www.w3.org/2001/XMLSchema" xmlns:pc="http://schemas.microsoft.com/office/infopath/2007/PartnerControls" xmlns:dms="http://schemas.microsoft.com/office/2006/documentManagement/types" targetNamespace="966315e7-30a9-40c5-8456-1e2ec391afb0" elementFormDefault="qualified">
    <xsd:import namespace="http://schemas.microsoft.com/office/2006/documentManagement/types"/>
    <xsd:import namespace="http://schemas.microsoft.com/office/infopath/2007/PartnerControls"/>
    <xsd:element ma:list="{5d7fa128-8816-4bfb-ab7c-b50614d443cf}" ma:displayName="Taxonomy Catch All Column" name="TaxCatchAll" ma:hidden="true" nillable="true" ma:showField="CatchAllData" ma:web="966315e7-30a9-40c5-8456-1e2ec391afb0" ma:internalName="TaxCatchAll" ma:index="18">
      <xsd:complexType>
        <xsd:complexContent>
          <xsd:extension base="dms:MultiChoiceLookup">
            <xsd:sequence>
              <xsd:element name="Value" nillable="true" maxOccurs="unbounded" minOccurs="0" type="dms:Lookup"/>
            </xsd:sequence>
          </xsd:extension>
        </xsd:complexContent>
      </xsd:complexType>
    </xsd:element>
  </xsd:schema>
  <xsd:schema xmlns:dcterms="http://purl.org/dc/terms/" xmlns="http://schemas.openxmlformats.org/package/2006/metadata/core-properties" xmlns:xsd="http://www.w3.org/2001/XMLSchema" xmlns:odoc="http://schemas.microsoft.com/internal/obd" xmlns:xsi="http://www.w3.org/2001/XMLSchema-instance" xmlns:dc="http://purl.org/dc/elements/1.1/" targetNamespace="http://schemas.openxmlformats.org/package/2006/metadata/core-properties" elementFormDefault="qualified" blockDefault="#all" attributeFormDefault="unqualified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axOccurs="1" minOccurs="0"/>
        <xsd:element ref="dcterms:created" maxOccurs="1" minOccurs="0"/>
        <xsd:element ref="dc:identifier" maxOccurs="1" minOccurs="0"/>
        <xsd:element ma:displayName="Content Type" name="contentType" maxOccurs="1" minOccurs="0" ma:index="4" type="xsd:string"/>
        <xsd:element ma:displayName="Title" ref="dc:title" maxOccurs="1" minOccurs="0" ma:index="3"/>
        <xsd:element ref="dc:subject" maxOccurs="1" minOccurs="0"/>
        <xsd:element ref="dc:description" maxOccurs="1" minOccurs="0"/>
        <xsd:element name="keywords" maxOccurs="1" minOccurs="0" type="xsd:string"/>
        <xsd:element ref="dc:language" maxOccurs="1" minOccurs="0"/>
        <xsd:element name="category" maxOccurs="1" minOccurs="0" type="xsd:string"/>
        <xsd:element name="version" maxOccurs="1" minOccurs="0" type="xsd:string"/>
        <xsd:element name="revision" maxOccurs="1" minOccurs="0" type="xsd:string">
          <xsd:annotation>
            <xsd:documentation>
                        This value indicates the number of saves or revisions. The application is responsible for updating this value after each revision.
                    </xsd:documentation>
          </xsd:annotation>
        </xsd:element>
        <xsd:element name="lastModifiedBy" maxOccurs="1" minOccurs="0" type="xsd:string"/>
        <xsd:element ref="dcterms:modified" maxOccurs="1" minOccurs="0"/>
        <xsd:element name="contentStatus" maxOccurs="1" minOccurs="0" type="xsd:string"/>
      </xsd:all>
    </xsd:complexType>
  </xsd:schema>
  <xs:schema xmlns:xs="http://www.w3.org/2001/XMLSchema" xmlns:pc="http://schemas.microsoft.com/office/infopath/2007/PartnerControls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axOccurs="unbounded" minOccurs="0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axOccurs="unbounded" minOccurs="0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pc="http://schemas.microsoft.com/office/infopath/2007/PartnerControls" xmlns:xsi="http://www.w3.org/2001/XMLSchema-instance">
  <documentManagement>
    <lcf76f155ced4ddcb4097134ff3c332f xmlns="db2d1b1e-763a-430b-b0f5-898f8b6be1e1">
      <Terms xmlns="http://schemas.microsoft.com/office/infopath/2007/PartnerControls"/>
    </lcf76f155ced4ddcb4097134ff3c332f>
    <TaxCatchAll xmlns="966315e7-30a9-40c5-8456-1e2ec391afb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6F84E5-CE8F-40C3-B7B3-2FF520140772}">
  <ds:schemaRefs/>
</ds:datastoreItem>
</file>

<file path=customXml/itemProps2.xml><?xml version="1.0" encoding="utf-8"?>
<ds:datastoreItem xmlns:ds="http://schemas.openxmlformats.org/officeDocument/2006/customXml" ds:itemID="{D0037898-1E04-4B79-908C-956A9A344D5E}">
  <ds:schemaRefs/>
</ds:datastoreItem>
</file>

<file path=customXml/itemProps3.xml><?xml version="1.0" encoding="utf-8"?>
<ds:datastoreItem xmlns:ds="http://schemas.openxmlformats.org/officeDocument/2006/customXml" ds:itemID="{C5C2AD6A-55B6-417D-BDFF-D5605B04E8C0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4949</Words>
  <Application>WPS Spreadsheets</Application>
  <PresentationFormat>Geniş ekran</PresentationFormat>
  <Paragraphs>289</Paragraphs>
  <Slides>24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42" baseType="lpstr">
      <vt:lpstr>Arial</vt:lpstr>
      <vt:lpstr>SimSun</vt:lpstr>
      <vt:lpstr>Wingdings</vt:lpstr>
      <vt:lpstr>Century Gothic</vt:lpstr>
      <vt:lpstr>Century Gothic</vt:lpstr>
      <vt:lpstr>Century Gothic Bold</vt:lpstr>
      <vt:lpstr>Calibri Bold</vt:lpstr>
      <vt:lpstr>Microsoft YaHei</vt:lpstr>
      <vt:lpstr>汉仪旗黑</vt:lpstr>
      <vt:lpstr>Arial Unicode MS</vt:lpstr>
      <vt:lpstr>Aptos</vt:lpstr>
      <vt:lpstr>Arial</vt:lpstr>
      <vt:lpstr>Century Gothic (Body)</vt:lpstr>
      <vt:lpstr>苹方-简</vt:lpstr>
      <vt:lpstr>1_Content</vt:lpstr>
      <vt:lpstr>Excel.Sheet.12</vt:lpstr>
      <vt:lpstr>Excel.Sheet.8</vt:lpstr>
      <vt:lpstr>Excel.Sheet.12</vt:lpstr>
      <vt:lpstr>SAP Global Access Management Project - Focus Groups Kickoff</vt:lpstr>
      <vt:lpstr>Meeting Agenda: SAP Global Authorization Project - Focus Groups Kickoff</vt:lpstr>
      <vt:lpstr>Introduction &amp; Project Overview</vt:lpstr>
      <vt:lpstr>Project Scope &amp; Objectives</vt:lpstr>
      <vt:lpstr>Authorization Principles</vt:lpstr>
      <vt:lpstr>Focus Groups Role &amp; Responsibilities</vt:lpstr>
      <vt:lpstr>The Role of Focus Groups Your Critical Role in Authorization Design</vt:lpstr>
      <vt:lpstr>Focus Group Responsibilities</vt:lpstr>
      <vt:lpstr>Methodology</vt:lpstr>
      <vt:lpstr>Our Approach</vt:lpstr>
      <vt:lpstr>Data Provision</vt:lpstr>
      <vt:lpstr>Supporting Analysis</vt:lpstr>
      <vt:lpstr>Similarity Index Calculation</vt:lpstr>
      <vt:lpstr>Outlier identification and analysis</vt:lpstr>
      <vt:lpstr>Usage Pattern Analysis</vt:lpstr>
      <vt:lpstr>Compliance verification &amp; risk analysis</vt:lpstr>
      <vt:lpstr>Appendix: Supporting Technical Insights Available</vt:lpstr>
      <vt:lpstr>Project Timeline</vt:lpstr>
      <vt:lpstr>Supporting Analysis</vt:lpstr>
      <vt:lpstr>Communication &amp; Support</vt:lpstr>
      <vt:lpstr>Communication &amp; Support</vt:lpstr>
      <vt:lpstr>Next Steps</vt:lpstr>
      <vt:lpstr>Next Steps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Moving the World on Maxion Wheels</dc:title>
  <dc:creator>Hattingen, Adrienne</dc:creator>
  <cp:lastModifiedBy>ozangencer</cp:lastModifiedBy>
  <cp:revision>149</cp:revision>
  <dcterms:created xsi:type="dcterms:W3CDTF">2025-05-12T12:56:20Z</dcterms:created>
  <dcterms:modified xsi:type="dcterms:W3CDTF">2025-05-12T12:56:20Z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0x010100E7C4D293FF75664CB0191BC46248BCB8</vt:lpwstr>
  </property>
  <property fmtid="{D5CDD505-2E9C-101B-9397-08002B2CF9AE}" pid="3" name="MediaServiceImageTags">
    <vt:lpwstr/>
  </property>
  <property fmtid="{D5CDD505-2E9C-101B-9397-08002B2CF9AE}" pid="4" name="MSIP_Label_4bb6bc27-bd35-4ad1-a043-eb72dfe2e79d_Enabled">
    <vt:lpwstr>true</vt:lpwstr>
  </property>
  <property fmtid="{D5CDD505-2E9C-101B-9397-08002B2CF9AE}" pid="5" name="MSIP_Label_4bb6bc27-bd35-4ad1-a043-eb72dfe2e79d_SetDate">
    <vt:lpwstr>2024-10-02T20:23:23Z</vt:lpwstr>
  </property>
  <property fmtid="{D5CDD505-2E9C-101B-9397-08002B2CF9AE}" pid="6" name="MSIP_Label_4bb6bc27-bd35-4ad1-a043-eb72dfe2e79d_Method">
    <vt:lpwstr>Standard</vt:lpwstr>
  </property>
  <property fmtid="{D5CDD505-2E9C-101B-9397-08002B2CF9AE}" pid="7" name="MSIP_Label_4bb6bc27-bd35-4ad1-a043-eb72dfe2e79d_Name">
    <vt:lpwstr>Confidential Info - Internal</vt:lpwstr>
  </property>
  <property fmtid="{D5CDD505-2E9C-101B-9397-08002B2CF9AE}" pid="8" name="MSIP_Label_4bb6bc27-bd35-4ad1-a043-eb72dfe2e79d_SiteId">
    <vt:lpwstr>58288272-c24c-4c0c-bc60-dc0cbadd0866</vt:lpwstr>
  </property>
  <property fmtid="{D5CDD505-2E9C-101B-9397-08002B2CF9AE}" pid="9" name="MSIP_Label_4bb6bc27-bd35-4ad1-a043-eb72dfe2e79d_ActionId">
    <vt:lpwstr>2fab3458-4c09-46e9-b616-83b798e1375e</vt:lpwstr>
  </property>
  <property fmtid="{D5CDD505-2E9C-101B-9397-08002B2CF9AE}" pid="10" name="MSIP_Label_4bb6bc27-bd35-4ad1-a043-eb72dfe2e79d_ContentBits">
    <vt:lpwstr>0</vt:lpwstr>
  </property>
  <property fmtid="{D5CDD505-2E9C-101B-9397-08002B2CF9AE}" pid="11" name="ICV">
    <vt:lpwstr>F3E967CEE4CCF376F92D0A6800D1EF19_43</vt:lpwstr>
  </property>
  <property fmtid="{D5CDD505-2E9C-101B-9397-08002B2CF9AE}" pid="12" name="KSOProductBuildVer">
    <vt:lpwstr>1033-6.13.1.8710</vt:lpwstr>
  </property>
</Properties>
</file>